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6" r:id="rId2"/>
    <p:sldId id="257" r:id="rId3"/>
    <p:sldId id="261" r:id="rId4"/>
    <p:sldId id="295" r:id="rId5"/>
    <p:sldId id="263" r:id="rId6"/>
    <p:sldId id="264" r:id="rId7"/>
    <p:sldId id="265" r:id="rId8"/>
    <p:sldId id="294" r:id="rId9"/>
    <p:sldId id="259" r:id="rId10"/>
    <p:sldId id="292" r:id="rId11"/>
    <p:sldId id="268" r:id="rId12"/>
    <p:sldId id="269" r:id="rId13"/>
    <p:sldId id="270" r:id="rId14"/>
    <p:sldId id="271" r:id="rId15"/>
    <p:sldId id="272" r:id="rId16"/>
    <p:sldId id="287" r:id="rId17"/>
    <p:sldId id="288" r:id="rId18"/>
    <p:sldId id="289" r:id="rId19"/>
    <p:sldId id="290" r:id="rId20"/>
    <p:sldId id="274" r:id="rId21"/>
    <p:sldId id="282" r:id="rId22"/>
    <p:sldId id="275" r:id="rId23"/>
    <p:sldId id="258" r:id="rId24"/>
    <p:sldId id="276" r:id="rId25"/>
    <p:sldId id="278" r:id="rId26"/>
    <p:sldId id="283" r:id="rId27"/>
    <p:sldId id="285" r:id="rId28"/>
    <p:sldId id="286" r:id="rId29"/>
    <p:sldId id="291" r:id="rId30"/>
    <p:sldId id="293" r:id="rId31"/>
    <p:sldId id="284" r:id="rId32"/>
  </p:sldIdLst>
  <p:sldSz cx="12192000" cy="68580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viciat" initials="N" lastIdx="0" clrIdx="0">
    <p:extLst>
      <p:ext uri="{19B8F6BF-5375-455C-9EA6-DF929625EA0E}">
        <p15:presenceInfo xmlns:p15="http://schemas.microsoft.com/office/powerpoint/2012/main" userId="Nivicia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C2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371" autoAdjust="0"/>
    <p:restoredTop sz="94660"/>
  </p:normalViewPr>
  <p:slideViewPr>
    <p:cSldViewPr snapToGrid="0">
      <p:cViewPr varScale="1">
        <p:scale>
          <a:sx n="53" d="100"/>
          <a:sy n="53" d="100"/>
        </p:scale>
        <p:origin x="108"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068339" cy="356357"/>
          </a:xfrm>
          <a:prstGeom prst="rect">
            <a:avLst/>
          </a:prstGeom>
        </p:spPr>
        <p:txBody>
          <a:bodyPr vert="horz" lIns="94229" tIns="47114" rIns="94229" bIns="47114" rtlCol="0"/>
          <a:lstStyle>
            <a:lvl1pPr algn="l">
              <a:defRPr sz="1200"/>
            </a:lvl1pPr>
          </a:lstStyle>
          <a:p>
            <a:endParaRPr lang="en-US"/>
          </a:p>
        </p:txBody>
      </p:sp>
      <p:sp>
        <p:nvSpPr>
          <p:cNvPr id="3" name="Espace réservé de la date 2"/>
          <p:cNvSpPr>
            <a:spLocks noGrp="1"/>
          </p:cNvSpPr>
          <p:nvPr>
            <p:ph type="dt" sz="quarter" idx="1"/>
          </p:nvPr>
        </p:nvSpPr>
        <p:spPr>
          <a:xfrm>
            <a:off x="5317964" y="0"/>
            <a:ext cx="4068339" cy="356357"/>
          </a:xfrm>
          <a:prstGeom prst="rect">
            <a:avLst/>
          </a:prstGeom>
        </p:spPr>
        <p:txBody>
          <a:bodyPr vert="horz" lIns="94229" tIns="47114" rIns="94229" bIns="47114" rtlCol="0"/>
          <a:lstStyle>
            <a:lvl1pPr algn="r">
              <a:defRPr sz="1200"/>
            </a:lvl1pPr>
          </a:lstStyle>
          <a:p>
            <a:fld id="{D03A48A3-1BBC-4B41-8AF7-C82E08DC4AA2}" type="datetimeFigureOut">
              <a:rPr lang="en-US" smtClean="0"/>
              <a:t>5/19/2018</a:t>
            </a:fld>
            <a:endParaRPr lang="en-US"/>
          </a:p>
        </p:txBody>
      </p:sp>
      <p:sp>
        <p:nvSpPr>
          <p:cNvPr id="4" name="Espace réservé du pied de page 3"/>
          <p:cNvSpPr>
            <a:spLocks noGrp="1"/>
          </p:cNvSpPr>
          <p:nvPr>
            <p:ph type="ftr" sz="quarter" idx="2"/>
          </p:nvPr>
        </p:nvSpPr>
        <p:spPr>
          <a:xfrm>
            <a:off x="1" y="6746119"/>
            <a:ext cx="4068339" cy="356356"/>
          </a:xfrm>
          <a:prstGeom prst="rect">
            <a:avLst/>
          </a:prstGeom>
        </p:spPr>
        <p:txBody>
          <a:bodyPr vert="horz" lIns="94229" tIns="47114" rIns="94229" bIns="47114"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5317964" y="6746119"/>
            <a:ext cx="4068339" cy="356356"/>
          </a:xfrm>
          <a:prstGeom prst="rect">
            <a:avLst/>
          </a:prstGeom>
        </p:spPr>
        <p:txBody>
          <a:bodyPr vert="horz" lIns="94229" tIns="47114" rIns="94229" bIns="47114" rtlCol="0" anchor="b"/>
          <a:lstStyle>
            <a:lvl1pPr algn="r">
              <a:defRPr sz="1200"/>
            </a:lvl1pPr>
          </a:lstStyle>
          <a:p>
            <a:fld id="{D6F982C7-5A6E-4EF1-BAC1-B8B6FC157C9A}" type="slidenum">
              <a:rPr lang="en-US" smtClean="0"/>
              <a:t>‹N°›</a:t>
            </a:fld>
            <a:endParaRPr lang="en-US"/>
          </a:p>
        </p:txBody>
      </p:sp>
    </p:spTree>
    <p:extLst>
      <p:ext uri="{BB962C8B-B14F-4D97-AF65-F5344CB8AC3E}">
        <p14:creationId xmlns:p14="http://schemas.microsoft.com/office/powerpoint/2010/main" val="18532786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a:p>
        </p:txBody>
      </p:sp>
      <p:sp>
        <p:nvSpPr>
          <p:cNvPr id="4" name="Espace réservé de la date 3"/>
          <p:cNvSpPr>
            <a:spLocks noGrp="1"/>
          </p:cNvSpPr>
          <p:nvPr>
            <p:ph type="dt" sz="half" idx="10"/>
          </p:nvPr>
        </p:nvSpPr>
        <p:spPr/>
        <p:txBody>
          <a:bodyPr/>
          <a:lstStyle/>
          <a:p>
            <a:fld id="{BA114602-24BA-42BA-88C5-36567956311F}" type="datetimeFigureOut">
              <a:rPr lang="en-US" smtClean="0"/>
              <a:t>5/19/2018</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0E4AB882-25B8-4F7A-8D41-B0C78F5F3D54}" type="slidenum">
              <a:rPr lang="en-US" smtClean="0"/>
              <a:t>‹N°›</a:t>
            </a:fld>
            <a:endParaRPr lang="en-US"/>
          </a:p>
        </p:txBody>
      </p:sp>
    </p:spTree>
    <p:extLst>
      <p:ext uri="{BB962C8B-B14F-4D97-AF65-F5344CB8AC3E}">
        <p14:creationId xmlns:p14="http://schemas.microsoft.com/office/powerpoint/2010/main" val="1075873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BA114602-24BA-42BA-88C5-36567956311F}" type="datetimeFigureOut">
              <a:rPr lang="en-US" smtClean="0"/>
              <a:t>5/19/2018</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0E4AB882-25B8-4F7A-8D41-B0C78F5F3D54}" type="slidenum">
              <a:rPr lang="en-US" smtClean="0"/>
              <a:t>‹N°›</a:t>
            </a:fld>
            <a:endParaRPr lang="en-US"/>
          </a:p>
        </p:txBody>
      </p:sp>
    </p:spTree>
    <p:extLst>
      <p:ext uri="{BB962C8B-B14F-4D97-AF65-F5344CB8AC3E}">
        <p14:creationId xmlns:p14="http://schemas.microsoft.com/office/powerpoint/2010/main" val="781237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BA114602-24BA-42BA-88C5-36567956311F}" type="datetimeFigureOut">
              <a:rPr lang="en-US" smtClean="0"/>
              <a:t>5/19/2018</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0E4AB882-25B8-4F7A-8D41-B0C78F5F3D54}" type="slidenum">
              <a:rPr lang="en-US" smtClean="0"/>
              <a:t>‹N°›</a:t>
            </a:fld>
            <a:endParaRPr lang="en-US"/>
          </a:p>
        </p:txBody>
      </p:sp>
    </p:spTree>
    <p:extLst>
      <p:ext uri="{BB962C8B-B14F-4D97-AF65-F5344CB8AC3E}">
        <p14:creationId xmlns:p14="http://schemas.microsoft.com/office/powerpoint/2010/main" val="1547732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BA114602-24BA-42BA-88C5-36567956311F}" type="datetimeFigureOut">
              <a:rPr lang="en-US" smtClean="0"/>
              <a:t>5/19/2018</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0E4AB882-25B8-4F7A-8D41-B0C78F5F3D54}" type="slidenum">
              <a:rPr lang="en-US" smtClean="0"/>
              <a:t>‹N°›</a:t>
            </a:fld>
            <a:endParaRPr lang="en-US"/>
          </a:p>
        </p:txBody>
      </p:sp>
    </p:spTree>
    <p:extLst>
      <p:ext uri="{BB962C8B-B14F-4D97-AF65-F5344CB8AC3E}">
        <p14:creationId xmlns:p14="http://schemas.microsoft.com/office/powerpoint/2010/main" val="2221572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BA114602-24BA-42BA-88C5-36567956311F}" type="datetimeFigureOut">
              <a:rPr lang="en-US" smtClean="0"/>
              <a:t>5/19/2018</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0E4AB882-25B8-4F7A-8D41-B0C78F5F3D54}" type="slidenum">
              <a:rPr lang="en-US" smtClean="0"/>
              <a:t>‹N°›</a:t>
            </a:fld>
            <a:endParaRPr lang="en-US"/>
          </a:p>
        </p:txBody>
      </p:sp>
    </p:spTree>
    <p:extLst>
      <p:ext uri="{BB962C8B-B14F-4D97-AF65-F5344CB8AC3E}">
        <p14:creationId xmlns:p14="http://schemas.microsoft.com/office/powerpoint/2010/main" val="213708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BA114602-24BA-42BA-88C5-36567956311F}" type="datetimeFigureOut">
              <a:rPr lang="en-US" smtClean="0"/>
              <a:t>5/19/2018</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0E4AB882-25B8-4F7A-8D41-B0C78F5F3D54}" type="slidenum">
              <a:rPr lang="en-US" smtClean="0"/>
              <a:t>‹N°›</a:t>
            </a:fld>
            <a:endParaRPr lang="en-US"/>
          </a:p>
        </p:txBody>
      </p:sp>
    </p:spTree>
    <p:extLst>
      <p:ext uri="{BB962C8B-B14F-4D97-AF65-F5344CB8AC3E}">
        <p14:creationId xmlns:p14="http://schemas.microsoft.com/office/powerpoint/2010/main" val="2018059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en-US"/>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BA114602-24BA-42BA-88C5-36567956311F}" type="datetimeFigureOut">
              <a:rPr lang="en-US" smtClean="0"/>
              <a:t>5/19/2018</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0E4AB882-25B8-4F7A-8D41-B0C78F5F3D54}" type="slidenum">
              <a:rPr lang="en-US" smtClean="0"/>
              <a:t>‹N°›</a:t>
            </a:fld>
            <a:endParaRPr lang="en-US"/>
          </a:p>
        </p:txBody>
      </p:sp>
    </p:spTree>
    <p:extLst>
      <p:ext uri="{BB962C8B-B14F-4D97-AF65-F5344CB8AC3E}">
        <p14:creationId xmlns:p14="http://schemas.microsoft.com/office/powerpoint/2010/main" val="3548878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BA114602-24BA-42BA-88C5-36567956311F}" type="datetimeFigureOut">
              <a:rPr lang="en-US" smtClean="0"/>
              <a:t>5/19/2018</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0E4AB882-25B8-4F7A-8D41-B0C78F5F3D54}" type="slidenum">
              <a:rPr lang="en-US" smtClean="0"/>
              <a:t>‹N°›</a:t>
            </a:fld>
            <a:endParaRPr lang="en-US"/>
          </a:p>
        </p:txBody>
      </p:sp>
    </p:spTree>
    <p:extLst>
      <p:ext uri="{BB962C8B-B14F-4D97-AF65-F5344CB8AC3E}">
        <p14:creationId xmlns:p14="http://schemas.microsoft.com/office/powerpoint/2010/main" val="144675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A114602-24BA-42BA-88C5-36567956311F}" type="datetimeFigureOut">
              <a:rPr lang="en-US" smtClean="0"/>
              <a:t>5/19/2018</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0E4AB882-25B8-4F7A-8D41-B0C78F5F3D54}" type="slidenum">
              <a:rPr lang="en-US" smtClean="0"/>
              <a:t>‹N°›</a:t>
            </a:fld>
            <a:endParaRPr lang="en-US"/>
          </a:p>
        </p:txBody>
      </p:sp>
    </p:spTree>
    <p:extLst>
      <p:ext uri="{BB962C8B-B14F-4D97-AF65-F5344CB8AC3E}">
        <p14:creationId xmlns:p14="http://schemas.microsoft.com/office/powerpoint/2010/main" val="2523128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BA114602-24BA-42BA-88C5-36567956311F}" type="datetimeFigureOut">
              <a:rPr lang="en-US" smtClean="0"/>
              <a:t>5/19/2018</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0E4AB882-25B8-4F7A-8D41-B0C78F5F3D54}" type="slidenum">
              <a:rPr lang="en-US" smtClean="0"/>
              <a:t>‹N°›</a:t>
            </a:fld>
            <a:endParaRPr lang="en-US"/>
          </a:p>
        </p:txBody>
      </p:sp>
    </p:spTree>
    <p:extLst>
      <p:ext uri="{BB962C8B-B14F-4D97-AF65-F5344CB8AC3E}">
        <p14:creationId xmlns:p14="http://schemas.microsoft.com/office/powerpoint/2010/main" val="682077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BA114602-24BA-42BA-88C5-36567956311F}" type="datetimeFigureOut">
              <a:rPr lang="en-US" smtClean="0"/>
              <a:t>5/19/2018</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0E4AB882-25B8-4F7A-8D41-B0C78F5F3D54}" type="slidenum">
              <a:rPr lang="en-US" smtClean="0"/>
              <a:t>‹N°›</a:t>
            </a:fld>
            <a:endParaRPr lang="en-US"/>
          </a:p>
        </p:txBody>
      </p:sp>
    </p:spTree>
    <p:extLst>
      <p:ext uri="{BB962C8B-B14F-4D97-AF65-F5344CB8AC3E}">
        <p14:creationId xmlns:p14="http://schemas.microsoft.com/office/powerpoint/2010/main" val="1276259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14602-24BA-42BA-88C5-36567956311F}" type="datetimeFigureOut">
              <a:rPr lang="en-US" smtClean="0"/>
              <a:t>5/19/2018</a:t>
            </a:fld>
            <a:endParaRPr lang="en-US"/>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AB882-25B8-4F7A-8D41-B0C78F5F3D54}" type="slidenum">
              <a:rPr lang="en-US" smtClean="0"/>
              <a:t>‹N°›</a:t>
            </a:fld>
            <a:endParaRPr lang="en-US"/>
          </a:p>
        </p:txBody>
      </p:sp>
    </p:spTree>
    <p:extLst>
      <p:ext uri="{BB962C8B-B14F-4D97-AF65-F5344CB8AC3E}">
        <p14:creationId xmlns:p14="http://schemas.microsoft.com/office/powerpoint/2010/main" val="2174746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8.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8.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flipV="1">
            <a:off x="839788" y="411481"/>
            <a:ext cx="3932237" cy="45719"/>
          </a:xfrm>
        </p:spPr>
        <p:txBody>
          <a:bodyPr>
            <a:normAutofit fontScale="90000"/>
          </a:bodyPr>
          <a:lstStyle/>
          <a:p>
            <a:endParaRPr lang="en-US" dirty="0">
              <a:solidFill>
                <a:schemeClr val="accent4">
                  <a:lumMod val="50000"/>
                </a:schemeClr>
              </a:solidFill>
            </a:endParaRPr>
          </a:p>
        </p:txBody>
      </p:sp>
      <p:sp>
        <p:nvSpPr>
          <p:cNvPr id="6" name="Espace réservé du contenu 5"/>
          <p:cNvSpPr>
            <a:spLocks noGrp="1"/>
          </p:cNvSpPr>
          <p:nvPr>
            <p:ph idx="1"/>
          </p:nvPr>
        </p:nvSpPr>
        <p:spPr>
          <a:ln>
            <a:solidFill>
              <a:schemeClr val="accent4">
                <a:lumMod val="75000"/>
              </a:schemeClr>
            </a:solidFill>
          </a:ln>
        </p:spPr>
        <p:txBody>
          <a:bodyPr>
            <a:normAutofit/>
          </a:bodyPr>
          <a:lstStyle/>
          <a:p>
            <a:pPr marL="0" indent="0" algn="ctr">
              <a:lnSpc>
                <a:spcPct val="100000"/>
              </a:lnSpc>
              <a:buNone/>
            </a:pPr>
            <a:endParaRPr lang="fr-CA" sz="4800" dirty="0" smtClean="0">
              <a:solidFill>
                <a:schemeClr val="accent4">
                  <a:lumMod val="50000"/>
                </a:schemeClr>
              </a:solidFill>
            </a:endParaRPr>
          </a:p>
          <a:p>
            <a:pPr marL="0" indent="0" algn="ctr">
              <a:lnSpc>
                <a:spcPct val="100000"/>
              </a:lnSpc>
              <a:buNone/>
            </a:pPr>
            <a:r>
              <a:rPr lang="fr-CA" sz="4800" dirty="0" smtClean="0">
                <a:solidFill>
                  <a:schemeClr val="accent4">
                    <a:lumMod val="50000"/>
                  </a:schemeClr>
                </a:solidFill>
              </a:rPr>
              <a:t>Saint</a:t>
            </a:r>
          </a:p>
          <a:p>
            <a:pPr marL="0" indent="0" algn="ctr">
              <a:lnSpc>
                <a:spcPct val="100000"/>
              </a:lnSpc>
              <a:spcBef>
                <a:spcPts val="600"/>
              </a:spcBef>
              <a:buNone/>
            </a:pPr>
            <a:endParaRPr lang="fr-CA" sz="1600" dirty="0" smtClean="0">
              <a:solidFill>
                <a:schemeClr val="accent4">
                  <a:lumMod val="50000"/>
                </a:schemeClr>
              </a:solidFill>
            </a:endParaRPr>
          </a:p>
          <a:p>
            <a:pPr marL="0" indent="0" algn="ctr">
              <a:lnSpc>
                <a:spcPct val="100000"/>
              </a:lnSpc>
              <a:buNone/>
            </a:pPr>
            <a:r>
              <a:rPr lang="fr-CA" sz="4800" dirty="0" smtClean="0">
                <a:solidFill>
                  <a:schemeClr val="accent4">
                    <a:lumMod val="50000"/>
                  </a:schemeClr>
                </a:solidFill>
              </a:rPr>
              <a:t> Ignace </a:t>
            </a:r>
          </a:p>
          <a:p>
            <a:pPr marL="0" indent="0" algn="ctr">
              <a:lnSpc>
                <a:spcPct val="100000"/>
              </a:lnSpc>
              <a:buNone/>
            </a:pPr>
            <a:endParaRPr lang="fr-CA" sz="1600" dirty="0" smtClean="0">
              <a:solidFill>
                <a:schemeClr val="accent4">
                  <a:lumMod val="50000"/>
                </a:schemeClr>
              </a:solidFill>
            </a:endParaRPr>
          </a:p>
          <a:p>
            <a:pPr marL="0" indent="0" algn="ctr">
              <a:lnSpc>
                <a:spcPct val="100000"/>
              </a:lnSpc>
              <a:buNone/>
            </a:pPr>
            <a:r>
              <a:rPr lang="fr-CA" sz="4800" dirty="0" smtClean="0">
                <a:solidFill>
                  <a:schemeClr val="accent4">
                    <a:lumMod val="50000"/>
                  </a:schemeClr>
                </a:solidFill>
              </a:rPr>
              <a:t>d’Antioche</a:t>
            </a:r>
            <a:endParaRPr lang="en-US" sz="4800" dirty="0"/>
          </a:p>
        </p:txBody>
      </p:sp>
      <p:sp>
        <p:nvSpPr>
          <p:cNvPr id="7" name="Espace réservé du texte 6"/>
          <p:cNvSpPr>
            <a:spLocks noGrp="1"/>
          </p:cNvSpPr>
          <p:nvPr>
            <p:ph type="body" sz="half" idx="2"/>
          </p:nvPr>
        </p:nvSpPr>
        <p:spPr>
          <a:xfrm>
            <a:off x="839788" y="987425"/>
            <a:ext cx="3932237" cy="4881563"/>
          </a:xfrm>
        </p:spPr>
        <p:txBody>
          <a:bodyPr/>
          <a:lstStyle/>
          <a:p>
            <a:endParaRPr lang="en-US"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788" y="688237"/>
            <a:ext cx="3732182" cy="5472000"/>
          </a:xfrm>
          <a:prstGeom prst="rect">
            <a:avLst/>
          </a:prstGeom>
        </p:spPr>
      </p:pic>
    </p:spTree>
    <p:custDataLst>
      <p:tags r:id="rId1"/>
    </p:custDataLst>
    <p:extLst>
      <p:ext uri="{BB962C8B-B14F-4D97-AF65-F5344CB8AC3E}">
        <p14:creationId xmlns:p14="http://schemas.microsoft.com/office/powerpoint/2010/main" val="3191904834"/>
      </p:ext>
    </p:extLst>
  </p:cSld>
  <p:clrMapOvr>
    <a:masterClrMapping/>
  </p:clrMapOvr>
  <mc:AlternateContent xmlns:mc="http://schemas.openxmlformats.org/markup-compatibility/2006" xmlns:p14="http://schemas.microsoft.com/office/powerpoint/2010/main">
    <mc:Choice Requires="p14">
      <p:transition spd="med" p14:dur="700" advTm="13450">
        <p:fade/>
      </p:transition>
    </mc:Choice>
    <mc:Fallback xmlns="">
      <p:transition spd="med" advTm="1345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2" name="Espace réservé du contenu 11" descr="C:\Users\Niviciat\Pictures\Sylvie\Père.jpg"/>
          <p:cNvPicPr>
            <a:picLocks noChangeAspect="1"/>
          </p:cNvPicPr>
          <p:nvPr/>
        </p:nvPicPr>
        <p:blipFill rotWithShape="1">
          <a:blip r:embed="rId3">
            <a:extLst>
              <a:ext uri="{28A0092B-C50C-407E-A947-70E740481C1C}">
                <a14:useLocalDpi xmlns:a14="http://schemas.microsoft.com/office/drawing/2010/main" val="0"/>
              </a:ext>
            </a:extLst>
          </a:blip>
          <a:srcRect l="8735" t="17647" r="7886" b="7167"/>
          <a:stretch/>
        </p:blipFill>
        <p:spPr bwMode="auto">
          <a:xfrm>
            <a:off x="646570" y="2190459"/>
            <a:ext cx="5088219" cy="3384000"/>
          </a:xfrm>
          <a:prstGeom prst="rect">
            <a:avLst/>
          </a:prstGeom>
          <a:noFill/>
          <a:ln>
            <a:noFill/>
          </a:ln>
          <a:extLst>
            <a:ext uri="{53640926-AAD7-44D8-BBD7-CCE9431645EC}">
              <a14:shadowObscured xmlns:a14="http://schemas.microsoft.com/office/drawing/2010/main"/>
            </a:ext>
          </a:extLst>
        </p:spPr>
      </p:pic>
      <p:sp>
        <p:nvSpPr>
          <p:cNvPr id="3" name="ZoneTexte 2"/>
          <p:cNvSpPr txBox="1"/>
          <p:nvPr/>
        </p:nvSpPr>
        <p:spPr>
          <a:xfrm>
            <a:off x="0" y="-467797"/>
            <a:ext cx="12192000" cy="5201424"/>
          </a:xfrm>
          <a:prstGeom prst="rect">
            <a:avLst/>
          </a:prstGeom>
          <a:noFill/>
        </p:spPr>
        <p:txBody>
          <a:bodyPr wrap="square" rtlCol="0">
            <a:spAutoFit/>
          </a:bodyPr>
          <a:lstStyle/>
          <a:p>
            <a:pPr algn="ctr"/>
            <a:r>
              <a:rPr lang="fr-CA" sz="5400" b="1" dirty="0"/>
              <a:t/>
            </a:r>
            <a:br>
              <a:rPr lang="fr-CA" sz="5400" b="1" dirty="0"/>
            </a:br>
            <a:r>
              <a:rPr lang="fr-CA" sz="5400" b="1" dirty="0"/>
              <a:t>Unité de Dieu</a:t>
            </a:r>
            <a:br>
              <a:rPr lang="fr-CA" sz="5400" b="1" dirty="0"/>
            </a:br>
            <a:endParaRPr lang="fr-CA" sz="5400" b="1" dirty="0" smtClean="0"/>
          </a:p>
          <a:p>
            <a:pPr algn="ctr"/>
            <a:endParaRPr lang="fr-CA" sz="5400" dirty="0" smtClean="0"/>
          </a:p>
          <a:p>
            <a:pPr algn="ctr"/>
            <a:endParaRPr lang="fr-CA" sz="3600" dirty="0" smtClean="0"/>
          </a:p>
          <a:p>
            <a:pPr algn="ctr"/>
            <a:r>
              <a:rPr lang="fr-CA" sz="3600" dirty="0" smtClean="0"/>
              <a:t>                                                    </a:t>
            </a:r>
            <a:r>
              <a:rPr lang="fr-CA" sz="4000" dirty="0" smtClean="0"/>
              <a:t>«  </a:t>
            </a:r>
            <a:r>
              <a:rPr lang="fr-CA" sz="4000" dirty="0" err="1" smtClean="0"/>
              <a:t>ll</a:t>
            </a:r>
            <a:r>
              <a:rPr lang="fr-CA" sz="4000" dirty="0" smtClean="0"/>
              <a:t> n’y a qu’un seul Dieu »</a:t>
            </a:r>
          </a:p>
          <a:p>
            <a:pPr algn="ctr"/>
            <a:r>
              <a:rPr lang="fr-CA" sz="4000" dirty="0"/>
              <a:t> </a:t>
            </a:r>
            <a:r>
              <a:rPr lang="fr-CA" sz="4000" dirty="0" smtClean="0"/>
              <a:t>                                             </a:t>
            </a:r>
            <a:r>
              <a:rPr lang="fr-CA" sz="3200" dirty="0" smtClean="0"/>
              <a:t>(</a:t>
            </a:r>
            <a:r>
              <a:rPr lang="fr-CA" sz="3200" dirty="0" err="1" smtClean="0"/>
              <a:t>Magn</a:t>
            </a:r>
            <a:r>
              <a:rPr lang="fr-CA" sz="3200" dirty="0" smtClean="0"/>
              <a:t>., 8,2)</a:t>
            </a:r>
            <a:endParaRPr lang="fr-CA" sz="3200" dirty="0"/>
          </a:p>
        </p:txBody>
      </p:sp>
    </p:spTree>
    <p:custDataLst>
      <p:tags r:id="rId1"/>
    </p:custDataLst>
    <p:extLst>
      <p:ext uri="{BB962C8B-B14F-4D97-AF65-F5344CB8AC3E}">
        <p14:creationId xmlns:p14="http://schemas.microsoft.com/office/powerpoint/2010/main" val="989687840"/>
      </p:ext>
    </p:extLst>
  </p:cSld>
  <p:clrMapOvr>
    <a:masterClrMapping/>
  </p:clrMapOvr>
  <mc:AlternateContent xmlns:mc="http://schemas.openxmlformats.org/markup-compatibility/2006" xmlns:p14="http://schemas.microsoft.com/office/powerpoint/2010/main">
    <mc:Choice Requires="p14">
      <p:transition spd="slow" p14:dur="2000" advTm="12528"/>
    </mc:Choice>
    <mc:Fallback xmlns="">
      <p:transition spd="slow" advTm="125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1088571" y="1376180"/>
            <a:ext cx="9884229" cy="3600986"/>
          </a:xfrm>
          <a:prstGeom prst="rect">
            <a:avLst/>
          </a:prstGeom>
        </p:spPr>
        <p:txBody>
          <a:bodyPr wrap="square">
            <a:spAutoFit/>
          </a:bodyPr>
          <a:lstStyle/>
          <a:p>
            <a:pPr algn="ctr"/>
            <a:r>
              <a:rPr lang="fr-CA" sz="4800" b="1" dirty="0"/>
              <a:t>Unité de Dieu et du </a:t>
            </a:r>
            <a:r>
              <a:rPr lang="fr-CA" sz="4800" b="1" dirty="0" smtClean="0"/>
              <a:t>Christ</a:t>
            </a:r>
          </a:p>
          <a:p>
            <a:pPr algn="ctr"/>
            <a:endParaRPr lang="fr-CA" sz="4800" dirty="0" smtClean="0"/>
          </a:p>
          <a:p>
            <a:pPr algn="ctr"/>
            <a:r>
              <a:rPr lang="fr-CA" sz="4800" dirty="0" smtClean="0"/>
              <a:t>Il est venu du Père un sans le quitter et il est retourné vers lui dans l’unité </a:t>
            </a:r>
            <a:r>
              <a:rPr lang="fr-CA" sz="3200" dirty="0" smtClean="0"/>
              <a:t>(</a:t>
            </a:r>
            <a:r>
              <a:rPr lang="fr-CA" sz="3200" dirty="0" err="1" smtClean="0"/>
              <a:t>Magn</a:t>
            </a:r>
            <a:r>
              <a:rPr lang="fr-CA" sz="3200" dirty="0" smtClean="0"/>
              <a:t>., 7,2) </a:t>
            </a:r>
            <a:endParaRPr lang="fr-CA" sz="3200" dirty="0"/>
          </a:p>
        </p:txBody>
      </p:sp>
    </p:spTree>
    <p:extLst>
      <p:ext uri="{BB962C8B-B14F-4D97-AF65-F5344CB8AC3E}">
        <p14:creationId xmlns:p14="http://schemas.microsoft.com/office/powerpoint/2010/main" val="511748602"/>
      </p:ext>
    </p:extLst>
  </p:cSld>
  <p:clrMapOvr>
    <a:masterClrMapping/>
  </p:clrMapOvr>
  <mc:AlternateContent xmlns:mc="http://schemas.openxmlformats.org/markup-compatibility/2006" xmlns:p14="http://schemas.microsoft.com/office/powerpoint/2010/main">
    <mc:Choice Requires="p14">
      <p:transition spd="med" p14:dur="700" advTm="12480">
        <p:fade/>
      </p:transition>
    </mc:Choice>
    <mc:Fallback xmlns="">
      <p:transition spd="med" advTm="1248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108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5072743" y="816926"/>
            <a:ext cx="6422572" cy="6124754"/>
          </a:xfrm>
          <a:prstGeom prst="rect">
            <a:avLst/>
          </a:prstGeom>
        </p:spPr>
        <p:txBody>
          <a:bodyPr wrap="square">
            <a:spAutoFit/>
          </a:bodyPr>
          <a:lstStyle/>
          <a:p>
            <a:pPr algn="ctr"/>
            <a:r>
              <a:rPr lang="fr-CA" sz="5400" b="1" dirty="0" smtClean="0"/>
              <a:t>Unité </a:t>
            </a:r>
            <a:r>
              <a:rPr lang="fr-CA" sz="5400" b="1" dirty="0"/>
              <a:t>du </a:t>
            </a:r>
            <a:r>
              <a:rPr lang="fr-CA" sz="5400" b="1" dirty="0" smtClean="0"/>
              <a:t>Christ</a:t>
            </a:r>
          </a:p>
          <a:p>
            <a:pPr algn="ctr"/>
            <a:endParaRPr lang="fr-CA" sz="5400" b="1" dirty="0" smtClean="0"/>
          </a:p>
          <a:p>
            <a:pPr algn="ctr"/>
            <a:endParaRPr lang="fr-CA" sz="1600" b="1" dirty="0"/>
          </a:p>
          <a:p>
            <a:pPr algn="ctr"/>
            <a:r>
              <a:rPr lang="fr-CA" sz="4000" dirty="0" smtClean="0"/>
              <a:t>Nature humaine </a:t>
            </a:r>
          </a:p>
          <a:p>
            <a:pPr algn="ctr"/>
            <a:r>
              <a:rPr lang="fr-CA" sz="4000" dirty="0" smtClean="0"/>
              <a:t>et nature divine dans l’unité d’un même Christ</a:t>
            </a:r>
          </a:p>
          <a:p>
            <a:pPr algn="ctr"/>
            <a:r>
              <a:rPr lang="fr-CA" sz="4000" dirty="0" smtClean="0"/>
              <a:t> fils de Dieu.</a:t>
            </a:r>
          </a:p>
          <a:p>
            <a:pPr algn="ctr"/>
            <a:endParaRPr lang="fr-CA" sz="5400" b="1" dirty="0"/>
          </a:p>
          <a:p>
            <a:pPr algn="ctr"/>
            <a:r>
              <a:rPr lang="fr-CA" sz="5400" b="1" dirty="0" smtClean="0"/>
              <a:t> </a:t>
            </a:r>
            <a:endParaRPr lang="fr-CA" sz="5400" b="1" dirty="0"/>
          </a:p>
        </p:txBody>
      </p:sp>
      <p:pic>
        <p:nvPicPr>
          <p:cNvPr id="3" name="Image 2" descr="C:\Users\Niviciat\Pictures\Sylvie\jesus_fils_de_dieu_bi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810" y="816926"/>
            <a:ext cx="4007845" cy="5292000"/>
          </a:xfrm>
          <a:prstGeom prst="rect">
            <a:avLst/>
          </a:prstGeom>
          <a:noFill/>
          <a:ln>
            <a:noFill/>
          </a:ln>
        </p:spPr>
      </p:pic>
    </p:spTree>
    <p:custDataLst>
      <p:tags r:id="rId1"/>
    </p:custDataLst>
    <p:extLst>
      <p:ext uri="{BB962C8B-B14F-4D97-AF65-F5344CB8AC3E}">
        <p14:creationId xmlns:p14="http://schemas.microsoft.com/office/powerpoint/2010/main" val="3195472935"/>
      </p:ext>
    </p:extLst>
  </p:cSld>
  <p:clrMapOvr>
    <a:masterClrMapping/>
  </p:clrMapOvr>
  <mc:AlternateContent xmlns:mc="http://schemas.openxmlformats.org/markup-compatibility/2006" xmlns:p14="http://schemas.microsoft.com/office/powerpoint/2010/main">
    <mc:Choice Requires="p14">
      <p:transition spd="slow" p14:dur="2000" advTm="18984"/>
    </mc:Choice>
    <mc:Fallback xmlns="">
      <p:transition spd="slow" advTm="1898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Effect transition="in" filter="fade">
                                      <p:cBhvr>
                                        <p:cTn id="11" dur="500"/>
                                        <p:tgtEl>
                                          <p:spTgt spid="2">
                                            <p:txEl>
                                              <p:pRg st="3" end="3"/>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500"/>
                                        <p:tgtEl>
                                          <p:spTgt spid="2">
                                            <p:txEl>
                                              <p:pRg st="4" end="4"/>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108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1915886" y="721807"/>
            <a:ext cx="10276114" cy="10449014"/>
          </a:xfrm>
          <a:prstGeom prst="rect">
            <a:avLst/>
          </a:prstGeom>
        </p:spPr>
        <p:txBody>
          <a:bodyPr wrap="square">
            <a:spAutoFit/>
          </a:bodyPr>
          <a:lstStyle/>
          <a:p>
            <a:pPr algn="ctr"/>
            <a:endParaRPr lang="fr-CA" sz="900" b="1" dirty="0"/>
          </a:p>
          <a:p>
            <a:pPr algn="ctr"/>
            <a:r>
              <a:rPr lang="fr-CA" sz="5400" b="1" dirty="0" smtClean="0"/>
              <a:t>           Unité </a:t>
            </a:r>
            <a:r>
              <a:rPr lang="fr-CA" sz="5400" b="1" dirty="0"/>
              <a:t>du chrétien </a:t>
            </a:r>
            <a:endParaRPr lang="fr-CA" sz="5400" b="1" dirty="0" smtClean="0"/>
          </a:p>
          <a:p>
            <a:pPr algn="ctr"/>
            <a:r>
              <a:rPr lang="fr-CA" sz="5400" b="1" dirty="0" smtClean="0"/>
              <a:t>           avec </a:t>
            </a:r>
            <a:r>
              <a:rPr lang="fr-CA" sz="5400" b="1" dirty="0"/>
              <a:t>le </a:t>
            </a:r>
            <a:r>
              <a:rPr lang="fr-CA" sz="5400" b="1" dirty="0" smtClean="0"/>
              <a:t>Christ</a:t>
            </a:r>
          </a:p>
          <a:p>
            <a:pPr algn="ctr"/>
            <a:endParaRPr lang="fr-CA" sz="3200" b="1" dirty="0" smtClean="0"/>
          </a:p>
          <a:p>
            <a:pPr algn="ctr"/>
            <a:r>
              <a:rPr lang="fr-CA" sz="4000" dirty="0" smtClean="0"/>
              <a:t>Toute la vie du chrétien </a:t>
            </a:r>
          </a:p>
          <a:p>
            <a:pPr algn="ctr"/>
            <a:r>
              <a:rPr lang="fr-CA" sz="4000" dirty="0" smtClean="0"/>
              <a:t>doit tendre à imiter et reproduire</a:t>
            </a:r>
          </a:p>
          <a:p>
            <a:pPr algn="ctr"/>
            <a:r>
              <a:rPr lang="fr-CA" sz="4000" dirty="0" smtClean="0"/>
              <a:t> </a:t>
            </a:r>
            <a:r>
              <a:rPr lang="fr-CA" sz="4000" dirty="0"/>
              <a:t>cette unité « </a:t>
            </a:r>
            <a:r>
              <a:rPr lang="fr-CA" sz="4000" dirty="0" smtClean="0"/>
              <a:t>charnelle et spirituelle » réalisée dans le Christ, cette mystérieuse unité du Christ avec son Père </a:t>
            </a:r>
            <a:r>
              <a:rPr lang="fr-CA" sz="3200" dirty="0" smtClean="0"/>
              <a:t>.</a:t>
            </a:r>
          </a:p>
          <a:p>
            <a:pPr algn="ctr"/>
            <a:endParaRPr lang="fr-CA" sz="5400" b="1" dirty="0" smtClean="0"/>
          </a:p>
          <a:p>
            <a:pPr algn="ctr"/>
            <a:endParaRPr lang="fr-CA" sz="5400" b="1" dirty="0"/>
          </a:p>
          <a:p>
            <a:pPr algn="ctr"/>
            <a:endParaRPr lang="fr-CA" sz="5400" b="1" dirty="0"/>
          </a:p>
          <a:p>
            <a:pPr algn="ctr"/>
            <a:endParaRPr lang="fr-CA" sz="5400" b="1" dirty="0" smtClean="0"/>
          </a:p>
          <a:p>
            <a:pPr algn="ctr"/>
            <a:endParaRPr lang="fr-CA" sz="5400" b="1" dirty="0"/>
          </a:p>
          <a:p>
            <a:pPr algn="ctr"/>
            <a:endParaRPr lang="fr-CA" sz="5400" b="1" dirty="0"/>
          </a:p>
        </p:txBody>
      </p:sp>
      <p:pic>
        <p:nvPicPr>
          <p:cNvPr id="3" name="Image 2" descr="C:\Users\Niviciat\Pictures\Sylvie\chrétien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1011" y="721807"/>
            <a:ext cx="3376922" cy="2124000"/>
          </a:xfrm>
          <a:prstGeom prst="rect">
            <a:avLst/>
          </a:prstGeom>
          <a:noFill/>
          <a:ln>
            <a:noFill/>
          </a:ln>
        </p:spPr>
      </p:pic>
    </p:spTree>
    <p:extLst>
      <p:ext uri="{BB962C8B-B14F-4D97-AF65-F5344CB8AC3E}">
        <p14:creationId xmlns:p14="http://schemas.microsoft.com/office/powerpoint/2010/main" val="3657099847"/>
      </p:ext>
    </p:extLst>
  </p:cSld>
  <p:clrMapOvr>
    <a:masterClrMapping/>
  </p:clrMapOvr>
  <mc:AlternateContent xmlns:mc="http://schemas.openxmlformats.org/markup-compatibility/2006" xmlns:p14="http://schemas.microsoft.com/office/powerpoint/2010/main">
    <mc:Choice Requires="p14">
      <p:transition spd="slow" p14:dur="1500" advTm="20314">
        <p:split dir="in"/>
      </p:transition>
    </mc:Choice>
    <mc:Fallback xmlns="">
      <p:transition spd="slow" advTm="20314">
        <p:spli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fade">
                                      <p:cBhvr>
                                        <p:cTn id="10" dur="500"/>
                                        <p:tgtEl>
                                          <p:spTgt spid="2">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fade">
                                      <p:cBhvr>
                                        <p:cTn id="13"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718457" y="1138535"/>
            <a:ext cx="10863943" cy="5232202"/>
          </a:xfrm>
          <a:prstGeom prst="rect">
            <a:avLst/>
          </a:prstGeom>
        </p:spPr>
        <p:txBody>
          <a:bodyPr wrap="square">
            <a:spAutoFit/>
          </a:bodyPr>
          <a:lstStyle/>
          <a:p>
            <a:pPr algn="ctr"/>
            <a:r>
              <a:rPr lang="fr-CA" sz="4400" b="1" dirty="0"/>
              <a:t>Mystique de l’unité ou de l’imitation </a:t>
            </a:r>
            <a:r>
              <a:rPr lang="fr-CA" sz="4400" b="1" dirty="0" smtClean="0"/>
              <a:t>?</a:t>
            </a:r>
          </a:p>
          <a:p>
            <a:pPr algn="ctr"/>
            <a:endParaRPr lang="fr-CA" sz="3200" b="1" dirty="0" smtClean="0"/>
          </a:p>
          <a:p>
            <a:pPr algn="ctr"/>
            <a:r>
              <a:rPr lang="fr-CA" sz="3200" dirty="0" smtClean="0"/>
              <a:t>« L’irrésistible aspiration d’Ignace vers l’union au Christ donne naissance à une véritable mystique de l’unité ».</a:t>
            </a:r>
            <a:r>
              <a:rPr lang="fr-CA" sz="2400" dirty="0" smtClean="0"/>
              <a:t> (Benoît XVI)</a:t>
            </a:r>
          </a:p>
          <a:p>
            <a:pPr algn="ctr"/>
            <a:endParaRPr lang="fr-CA" sz="2400" dirty="0"/>
          </a:p>
          <a:p>
            <a:pPr algn="ctr"/>
            <a:r>
              <a:rPr lang="fr-CA" sz="3200" dirty="0" smtClean="0"/>
              <a:t>« Soyez les imitateurs de Jésus-Christ,</a:t>
            </a:r>
          </a:p>
          <a:p>
            <a:pPr algn="ctr"/>
            <a:r>
              <a:rPr lang="fr-CA" sz="3200" dirty="0" smtClean="0"/>
              <a:t> comme celui-ci l’est de son Père »</a:t>
            </a:r>
          </a:p>
          <a:p>
            <a:pPr algn="ctr"/>
            <a:r>
              <a:rPr lang="fr-CA" sz="2400" dirty="0" smtClean="0"/>
              <a:t>(Philad.,7,2; </a:t>
            </a:r>
            <a:r>
              <a:rPr lang="fr-CA" sz="2400" dirty="0" err="1" smtClean="0"/>
              <a:t>Eph</a:t>
            </a:r>
            <a:r>
              <a:rPr lang="fr-CA" sz="2400" dirty="0" smtClean="0"/>
              <a:t>., 10,3)</a:t>
            </a:r>
            <a:endParaRPr lang="fr-CA" sz="2400" i="1" dirty="0" smtClean="0"/>
          </a:p>
          <a:p>
            <a:pPr algn="ctr"/>
            <a:endParaRPr lang="fr-CA" dirty="0"/>
          </a:p>
          <a:p>
            <a:pPr algn="ctr"/>
            <a:r>
              <a:rPr lang="fr-CA" sz="3200" dirty="0" smtClean="0"/>
              <a:t>Cette communion au Christ s’achèvera par la mort,</a:t>
            </a:r>
          </a:p>
          <a:p>
            <a:pPr algn="ctr"/>
            <a:r>
              <a:rPr lang="fr-CA" sz="3200" dirty="0" smtClean="0"/>
              <a:t> l’imitation réalisera l’unité. </a:t>
            </a:r>
            <a:endParaRPr lang="en-US" sz="3200" dirty="0"/>
          </a:p>
        </p:txBody>
      </p:sp>
    </p:spTree>
    <p:extLst>
      <p:ext uri="{BB962C8B-B14F-4D97-AF65-F5344CB8AC3E}">
        <p14:creationId xmlns:p14="http://schemas.microsoft.com/office/powerpoint/2010/main" val="1061322645"/>
      </p:ext>
    </p:extLst>
  </p:cSld>
  <p:clrMapOvr>
    <a:masterClrMapping/>
  </p:clrMapOvr>
  <mc:AlternateContent xmlns:mc="http://schemas.openxmlformats.org/markup-compatibility/2006" xmlns:p14="http://schemas.microsoft.com/office/powerpoint/2010/main">
    <mc:Choice Requires="p14">
      <p:transition spd="slow" p14:dur="1500" advTm="28435">
        <p:split orient="vert"/>
      </p:transition>
    </mc:Choice>
    <mc:Fallback xmlns="">
      <p:transition spd="slow" advTm="28435">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522514" y="1255264"/>
            <a:ext cx="11016343" cy="4708981"/>
          </a:xfrm>
          <a:prstGeom prst="rect">
            <a:avLst/>
          </a:prstGeom>
        </p:spPr>
        <p:txBody>
          <a:bodyPr wrap="square">
            <a:spAutoFit/>
          </a:bodyPr>
          <a:lstStyle/>
          <a:p>
            <a:pPr algn="ctr"/>
            <a:r>
              <a:rPr lang="fr-CA" sz="4400" b="1" dirty="0"/>
              <a:t>Unité des chrétiens, unité de </a:t>
            </a:r>
            <a:r>
              <a:rPr lang="fr-CA" sz="4400" b="1" dirty="0" smtClean="0"/>
              <a:t>l’Église</a:t>
            </a:r>
          </a:p>
          <a:p>
            <a:pPr algn="ctr"/>
            <a:endParaRPr lang="fr-CA" sz="3200" b="1" dirty="0"/>
          </a:p>
          <a:p>
            <a:pPr algn="ctr"/>
            <a:r>
              <a:rPr lang="fr-CA" sz="3200" dirty="0"/>
              <a:t>Faire tout « en commun » dans l’unité :</a:t>
            </a:r>
            <a:endParaRPr lang="en-US" sz="3200" dirty="0"/>
          </a:p>
          <a:p>
            <a:pPr algn="ctr"/>
            <a:r>
              <a:rPr lang="fr-CA" sz="3200" dirty="0"/>
              <a:t>	De même que le Seigneur n’a rien fait, ni par lui-même, ni par ses apôtres, sans son Père (cf. </a:t>
            </a:r>
            <a:r>
              <a:rPr lang="fr-CA" sz="3200" dirty="0" err="1"/>
              <a:t>Jn</a:t>
            </a:r>
            <a:r>
              <a:rPr lang="fr-CA" sz="3200" dirty="0"/>
              <a:t>, 5, 19) avec lequel il est un, ainsi, vous non plus, ne faites rien sans l’évêque et les </a:t>
            </a:r>
            <a:r>
              <a:rPr lang="fr-CA" sz="3200" dirty="0" smtClean="0"/>
              <a:t>presbytres</a:t>
            </a:r>
            <a:r>
              <a:rPr lang="fr-CA" sz="3200" dirty="0"/>
              <a:t> faites donc tout en commun : une même prière, une même supplication, un seul et même esprit, une même espérance animée par la charité dans une joie innocente. </a:t>
            </a:r>
            <a:r>
              <a:rPr lang="fr-CA" sz="2400" dirty="0" smtClean="0"/>
              <a:t>(Magn.,7,1)</a:t>
            </a:r>
            <a:endParaRPr lang="fr-CA" sz="2400" b="1" dirty="0"/>
          </a:p>
        </p:txBody>
      </p:sp>
    </p:spTree>
    <p:custDataLst>
      <p:tags r:id="rId1"/>
    </p:custDataLst>
    <p:extLst>
      <p:ext uri="{BB962C8B-B14F-4D97-AF65-F5344CB8AC3E}">
        <p14:creationId xmlns:p14="http://schemas.microsoft.com/office/powerpoint/2010/main" val="1224149339"/>
      </p:ext>
    </p:extLst>
  </p:cSld>
  <p:clrMapOvr>
    <a:masterClrMapping/>
  </p:clrMapOvr>
  <mc:AlternateContent xmlns:mc="http://schemas.openxmlformats.org/markup-compatibility/2006" xmlns:p14="http://schemas.microsoft.com/office/powerpoint/2010/main">
    <mc:Choice Requires="p14">
      <p:transition spd="slow" p14:dur="2000" advTm="35809"/>
    </mc:Choice>
    <mc:Fallback xmlns="">
      <p:transition spd="slow" advTm="3580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ZoneTexte 1"/>
          <p:cNvSpPr txBox="1"/>
          <p:nvPr/>
        </p:nvSpPr>
        <p:spPr>
          <a:xfrm>
            <a:off x="530353" y="844731"/>
            <a:ext cx="11173967" cy="6494085"/>
          </a:xfrm>
          <a:prstGeom prst="rect">
            <a:avLst/>
          </a:prstGeom>
          <a:noFill/>
        </p:spPr>
        <p:txBody>
          <a:bodyPr wrap="square" rtlCol="0">
            <a:spAutoFit/>
          </a:bodyPr>
          <a:lstStyle/>
          <a:p>
            <a:pPr algn="ctr"/>
            <a:r>
              <a:rPr lang="fr-CA" sz="2800" b="1" dirty="0" smtClean="0"/>
              <a:t>Ce thème de l’unité entre les chrétiens </a:t>
            </a:r>
          </a:p>
          <a:p>
            <a:pPr algn="ctr"/>
            <a:r>
              <a:rPr lang="fr-CA" sz="2800" b="1" dirty="0" smtClean="0"/>
              <a:t>et avec l’Église se retrouve dans toutes les lettres d’Ignace </a:t>
            </a:r>
          </a:p>
          <a:p>
            <a:pPr algn="ctr"/>
            <a:r>
              <a:rPr lang="fr-CA" sz="2800" b="1" dirty="0" smtClean="0"/>
              <a:t>sauf dans sa lettre aux Romains.</a:t>
            </a:r>
          </a:p>
          <a:p>
            <a:pPr algn="ctr"/>
            <a:endParaRPr lang="fr-CA" sz="2800" b="1" dirty="0"/>
          </a:p>
          <a:p>
            <a:pPr algn="ctr"/>
            <a:endParaRPr lang="fr-CA" sz="2400" dirty="0"/>
          </a:p>
          <a:p>
            <a:pPr algn="ctr"/>
            <a:r>
              <a:rPr lang="fr-CA" sz="2800" dirty="0" smtClean="0"/>
              <a:t>« Aussi </a:t>
            </a:r>
            <a:r>
              <a:rPr lang="fr-CA" sz="2800" dirty="0"/>
              <a:t>convient-il de marcher d'accord avec la pensée de votre </a:t>
            </a:r>
            <a:r>
              <a:rPr lang="fr-CA" sz="2800" dirty="0" smtClean="0"/>
              <a:t>évêque...</a:t>
            </a:r>
          </a:p>
          <a:p>
            <a:pPr algn="ctr"/>
            <a:r>
              <a:rPr lang="fr-CA" sz="2800" dirty="0" smtClean="0"/>
              <a:t>Que </a:t>
            </a:r>
            <a:r>
              <a:rPr lang="fr-CA" sz="2800" dirty="0"/>
              <a:t>chacun de vous aussi, vous deveniez un </a:t>
            </a:r>
            <a:r>
              <a:rPr lang="fr-CA" sz="2800" dirty="0" smtClean="0"/>
              <a:t>chœur, </a:t>
            </a:r>
            <a:r>
              <a:rPr lang="fr-CA" sz="2800" dirty="0"/>
              <a:t>afin que, </a:t>
            </a:r>
            <a:endParaRPr lang="fr-CA" sz="2800" dirty="0" smtClean="0"/>
          </a:p>
          <a:p>
            <a:pPr algn="ctr"/>
            <a:r>
              <a:rPr lang="fr-CA" sz="2800" dirty="0" smtClean="0"/>
              <a:t>dans </a:t>
            </a:r>
            <a:r>
              <a:rPr lang="fr-CA" sz="2800" dirty="0"/>
              <a:t>l'harmonie de votre accord, </a:t>
            </a:r>
            <a:r>
              <a:rPr lang="fr-CA" sz="2800" dirty="0" smtClean="0"/>
              <a:t>prenant </a:t>
            </a:r>
            <a:r>
              <a:rPr lang="fr-CA" sz="2800" dirty="0"/>
              <a:t>le ton de Dieu dans l'unité, </a:t>
            </a:r>
            <a:endParaRPr lang="fr-CA" sz="2800" dirty="0" smtClean="0"/>
          </a:p>
          <a:p>
            <a:pPr algn="ctr"/>
            <a:r>
              <a:rPr lang="fr-CA" sz="2800" dirty="0" smtClean="0"/>
              <a:t>vous </a:t>
            </a:r>
            <a:r>
              <a:rPr lang="fr-CA" sz="2800" dirty="0"/>
              <a:t>chantiez d'une seule voix par Jésus-Christ un hymne au </a:t>
            </a:r>
            <a:r>
              <a:rPr lang="fr-CA" sz="2800" dirty="0" smtClean="0"/>
              <a:t>Père. </a:t>
            </a:r>
          </a:p>
          <a:p>
            <a:pPr algn="ctr"/>
            <a:r>
              <a:rPr lang="fr-CA" sz="2800" dirty="0" smtClean="0"/>
              <a:t>Il </a:t>
            </a:r>
            <a:r>
              <a:rPr lang="fr-CA" sz="2800" dirty="0"/>
              <a:t>est donc utile pour vous d'être dans une inséparable unité, </a:t>
            </a:r>
            <a:endParaRPr lang="fr-CA" sz="2800" dirty="0" smtClean="0"/>
          </a:p>
          <a:p>
            <a:pPr algn="ctr"/>
            <a:r>
              <a:rPr lang="fr-CA" sz="2800" dirty="0" smtClean="0"/>
              <a:t>afin </a:t>
            </a:r>
            <a:r>
              <a:rPr lang="fr-CA" sz="2800" dirty="0"/>
              <a:t>de participer toujours à Dieu</a:t>
            </a:r>
            <a:r>
              <a:rPr lang="fr-CA" sz="2800" dirty="0" smtClean="0"/>
              <a:t>. » </a:t>
            </a:r>
          </a:p>
          <a:p>
            <a:pPr algn="ctr"/>
            <a:r>
              <a:rPr lang="fr-CA" sz="2000" dirty="0" smtClean="0"/>
              <a:t>(</a:t>
            </a:r>
            <a:r>
              <a:rPr lang="fr-CA" sz="2000" dirty="0" err="1" smtClean="0"/>
              <a:t>Éph</a:t>
            </a:r>
            <a:r>
              <a:rPr lang="fr-CA" sz="2000" dirty="0" smtClean="0"/>
              <a:t>., 4, 1,2) </a:t>
            </a:r>
          </a:p>
          <a:p>
            <a:endParaRPr lang="fr-CA" dirty="0"/>
          </a:p>
          <a:p>
            <a:endParaRPr lang="en-US" dirty="0"/>
          </a:p>
          <a:p>
            <a:endParaRPr lang="fr-CA" sz="2400" dirty="0" smtClean="0"/>
          </a:p>
          <a:p>
            <a:endParaRPr lang="en-US" sz="2400" dirty="0"/>
          </a:p>
        </p:txBody>
      </p:sp>
    </p:spTree>
    <p:custDataLst>
      <p:tags r:id="rId1"/>
    </p:custDataLst>
    <p:extLst>
      <p:ext uri="{BB962C8B-B14F-4D97-AF65-F5344CB8AC3E}">
        <p14:creationId xmlns:p14="http://schemas.microsoft.com/office/powerpoint/2010/main" val="2710126796"/>
      </p:ext>
    </p:extLst>
  </p:cSld>
  <p:clrMapOvr>
    <a:masterClrMapping/>
  </p:clrMapOvr>
  <mc:AlternateContent xmlns:mc="http://schemas.openxmlformats.org/markup-compatibility/2006" xmlns:p14="http://schemas.microsoft.com/office/powerpoint/2010/main">
    <mc:Choice Requires="p14">
      <p:transition spd="slow" p14:dur="2000" advTm="40833"/>
    </mc:Choice>
    <mc:Fallback xmlns="">
      <p:transition spd="slow" advTm="4083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1000"/>
                                        <p:tgtEl>
                                          <p:spTgt spid="2">
                                            <p:txEl>
                                              <p:pRg st="5" end="5"/>
                                            </p:txEl>
                                          </p:spTgt>
                                        </p:tgtEl>
                                      </p:cBhvr>
                                    </p:animEffect>
                                    <p:anim calcmode="lin" valueType="num">
                                      <p:cBhvr>
                                        <p:cTn id="1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1000"/>
                                        <p:tgtEl>
                                          <p:spTgt spid="2">
                                            <p:txEl>
                                              <p:pRg st="6" end="6"/>
                                            </p:txEl>
                                          </p:spTgt>
                                        </p:tgtEl>
                                      </p:cBhvr>
                                    </p:animEffect>
                                    <p:anim calcmode="lin" valueType="num">
                                      <p:cBhvr>
                                        <p:cTn id="1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1000"/>
                                        <p:tgtEl>
                                          <p:spTgt spid="2">
                                            <p:txEl>
                                              <p:pRg st="7" end="7"/>
                                            </p:txEl>
                                          </p:spTgt>
                                        </p:tgtEl>
                                      </p:cBhvr>
                                    </p:animEffect>
                                    <p:anim calcmode="lin" valueType="num">
                                      <p:cBhvr>
                                        <p:cTn id="2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1000"/>
                                        <p:tgtEl>
                                          <p:spTgt spid="2">
                                            <p:txEl>
                                              <p:pRg st="8" end="8"/>
                                            </p:txEl>
                                          </p:spTgt>
                                        </p:tgtEl>
                                      </p:cBhvr>
                                    </p:animEffect>
                                    <p:anim calcmode="lin" valueType="num">
                                      <p:cBhvr>
                                        <p:cTn id="2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fade">
                                      <p:cBhvr>
                                        <p:cTn id="32" dur="1000"/>
                                        <p:tgtEl>
                                          <p:spTgt spid="2">
                                            <p:txEl>
                                              <p:pRg st="9" end="9"/>
                                            </p:txEl>
                                          </p:spTgt>
                                        </p:tgtEl>
                                      </p:cBhvr>
                                    </p:animEffect>
                                    <p:anim calcmode="lin" valueType="num">
                                      <p:cBhvr>
                                        <p:cTn id="3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9" end="9"/>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fade">
                                      <p:cBhvr>
                                        <p:cTn id="37" dur="1000"/>
                                        <p:tgtEl>
                                          <p:spTgt spid="2">
                                            <p:txEl>
                                              <p:pRg st="10" end="10"/>
                                            </p:txEl>
                                          </p:spTgt>
                                        </p:tgtEl>
                                      </p:cBhvr>
                                    </p:animEffect>
                                    <p:anim calcmode="lin" valueType="num">
                                      <p:cBhvr>
                                        <p:cTn id="3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1" end="11"/>
                                            </p:txEl>
                                          </p:spTgt>
                                        </p:tgtEl>
                                        <p:attrNameLst>
                                          <p:attrName>style.visibility</p:attrName>
                                        </p:attrNameLst>
                                      </p:cBhvr>
                                      <p:to>
                                        <p:strVal val="visible"/>
                                      </p:to>
                                    </p:set>
                                    <p:animEffect transition="in" filter="fade">
                                      <p:cBhvr>
                                        <p:cTn id="42" dur="1000"/>
                                        <p:tgtEl>
                                          <p:spTgt spid="2">
                                            <p:txEl>
                                              <p:pRg st="11" end="11"/>
                                            </p:txEl>
                                          </p:spTgt>
                                        </p:tgtEl>
                                      </p:cBhvr>
                                    </p:animEffect>
                                    <p:anim calcmode="lin" valueType="num">
                                      <p:cBhvr>
                                        <p:cTn id="43"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611084" y="1107558"/>
            <a:ext cx="8817429" cy="4401205"/>
          </a:xfrm>
          <a:prstGeom prst="rect">
            <a:avLst/>
          </a:prstGeom>
        </p:spPr>
        <p:txBody>
          <a:bodyPr wrap="square">
            <a:spAutoFit/>
          </a:bodyPr>
          <a:lstStyle/>
          <a:p>
            <a:r>
              <a:rPr lang="fr-CA" sz="2800" dirty="0"/>
              <a:t> </a:t>
            </a:r>
            <a:r>
              <a:rPr lang="fr-CA" sz="2800" dirty="0" smtClean="0"/>
              <a:t>  </a:t>
            </a:r>
            <a:r>
              <a:rPr lang="fr-CA" sz="2800" dirty="0"/>
              <a:t> </a:t>
            </a:r>
            <a:r>
              <a:rPr lang="fr-CA" sz="2800" dirty="0" smtClean="0"/>
              <a:t>…ayez </a:t>
            </a:r>
            <a:r>
              <a:rPr lang="fr-CA" sz="2800" dirty="0"/>
              <a:t>à </a:t>
            </a:r>
            <a:r>
              <a:rPr lang="fr-CA" sz="2800" dirty="0" smtClean="0"/>
              <a:t>cœur </a:t>
            </a:r>
            <a:r>
              <a:rPr lang="fr-CA" sz="2800" dirty="0"/>
              <a:t>de faire toutes choses dans une divine concorde, sous la présidence de l'évêque qui tient la place de Dieu, des presbytres qui tiennent la place du sénat des Apôtres, et des diacres qui me sont si </a:t>
            </a:r>
            <a:r>
              <a:rPr lang="fr-CA" sz="2800" dirty="0" smtClean="0"/>
              <a:t>chers. </a:t>
            </a:r>
            <a:r>
              <a:rPr lang="fr-CA" sz="2800" dirty="0"/>
              <a:t>Prenez donc tous les </a:t>
            </a:r>
            <a:r>
              <a:rPr lang="fr-CA" sz="2800" dirty="0" smtClean="0"/>
              <a:t>mœurs </a:t>
            </a:r>
            <a:r>
              <a:rPr lang="fr-CA" sz="2800" dirty="0"/>
              <a:t>de Dieu, respectez-vous les uns les autres, et que personne ne regarde son prochain selon la chair, mais aimez-vous toujours les uns les autres en Jésus-Christ. Qu'il n'y ait rien en vous qui puisse vous séparer, mais unissez-vous à l'évêque </a:t>
            </a:r>
            <a:r>
              <a:rPr lang="fr-CA" sz="2800" dirty="0" smtClean="0"/>
              <a:t>…</a:t>
            </a:r>
          </a:p>
          <a:p>
            <a:r>
              <a:rPr lang="fr-CA" sz="2400" dirty="0" smtClean="0"/>
              <a:t>                                                                   (</a:t>
            </a:r>
            <a:r>
              <a:rPr lang="fr-CA" sz="2400" dirty="0" err="1" smtClean="0">
                <a:latin typeface="Calibri" panose="020F0502020204030204" pitchFamily="34" charset="0"/>
                <a:ea typeface="Calibri" panose="020F0502020204030204" pitchFamily="34" charset="0"/>
                <a:cs typeface="Times New Roman" panose="02020603050405020304" pitchFamily="18" charset="0"/>
              </a:rPr>
              <a:t>Magn</a:t>
            </a:r>
            <a:r>
              <a:rPr lang="fr-CA" sz="2400" dirty="0" smtClean="0">
                <a:latin typeface="Calibri" panose="020F0502020204030204" pitchFamily="34" charset="0"/>
                <a:ea typeface="Calibri" panose="020F0502020204030204" pitchFamily="34" charset="0"/>
                <a:cs typeface="Times New Roman" panose="02020603050405020304" pitchFamily="18" charset="0"/>
              </a:rPr>
              <a:t>., 7,1-2)</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1694249"/>
      </p:ext>
    </p:extLst>
  </p:cSld>
  <p:clrMapOvr>
    <a:masterClrMapping/>
  </p:clrMapOvr>
  <mc:AlternateContent xmlns:mc="http://schemas.openxmlformats.org/markup-compatibility/2006" xmlns:p14="http://schemas.microsoft.com/office/powerpoint/2010/main">
    <mc:Choice Requires="p14">
      <p:transition spd="slow" p14:dur="2000" advTm="33648"/>
    </mc:Choice>
    <mc:Fallback xmlns="">
      <p:transition spd="slow" advTm="33648"/>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Rectangle 5"/>
          <p:cNvSpPr/>
          <p:nvPr/>
        </p:nvSpPr>
        <p:spPr>
          <a:xfrm>
            <a:off x="841248" y="768096"/>
            <a:ext cx="10296144" cy="6986528"/>
          </a:xfrm>
          <a:prstGeom prst="rect">
            <a:avLst/>
          </a:prstGeom>
        </p:spPr>
        <p:txBody>
          <a:bodyPr wrap="square">
            <a:spAutoFit/>
          </a:bodyPr>
          <a:lstStyle/>
          <a:p>
            <a:r>
              <a:rPr lang="fr-CA" dirty="0" smtClean="0">
                <a:latin typeface="Calibri" panose="020F0502020204030204" pitchFamily="34" charset="0"/>
                <a:ea typeface="Calibri" panose="020F0502020204030204" pitchFamily="34" charset="0"/>
                <a:cs typeface="Times New Roman" panose="02020603050405020304" pitchFamily="18" charset="0"/>
              </a:rPr>
              <a:t> </a:t>
            </a:r>
            <a:r>
              <a:rPr lang="fr-CA" sz="2800" dirty="0">
                <a:latin typeface="Calibri" panose="020F0502020204030204" pitchFamily="34" charset="0"/>
                <a:ea typeface="Calibri" panose="020F0502020204030204" pitchFamily="34" charset="0"/>
                <a:cs typeface="Times New Roman" panose="02020603050405020304" pitchFamily="18" charset="0"/>
              </a:rPr>
              <a:t>Il est donc nécessaire, comme vous le faites, de ne rien faire sans l'évêque, mais de vous soumettre aussi au presbyterium, comme aux apôtres de Jésus-Christ notre espérance </a:t>
            </a:r>
            <a:r>
              <a:rPr lang="fr-CA" sz="2400" dirty="0" smtClean="0">
                <a:latin typeface="Calibri" panose="020F0502020204030204" pitchFamily="34" charset="0"/>
                <a:ea typeface="Calibri" panose="020F0502020204030204" pitchFamily="34" charset="0"/>
                <a:cs typeface="Times New Roman" panose="02020603050405020304" pitchFamily="18" charset="0"/>
              </a:rPr>
              <a:t>(</a:t>
            </a:r>
            <a:r>
              <a:rPr lang="fr-CA" sz="2400" dirty="0" err="1" smtClean="0">
                <a:latin typeface="Calibri" panose="020F0502020204030204" pitchFamily="34" charset="0"/>
                <a:ea typeface="Calibri" panose="020F0502020204030204" pitchFamily="34" charset="0"/>
                <a:cs typeface="Times New Roman" panose="02020603050405020304" pitchFamily="18" charset="0"/>
              </a:rPr>
              <a:t>Trall</a:t>
            </a:r>
            <a:r>
              <a:rPr lang="fr-CA" sz="2400" dirty="0" smtClean="0">
                <a:latin typeface="Calibri" panose="020F0502020204030204" pitchFamily="34" charset="0"/>
                <a:ea typeface="Calibri" panose="020F0502020204030204" pitchFamily="34" charset="0"/>
                <a:cs typeface="Times New Roman" panose="02020603050405020304" pitchFamily="18" charset="0"/>
              </a:rPr>
              <a:t>., 2, 2 )</a:t>
            </a:r>
          </a:p>
          <a:p>
            <a:endParaRPr lang="fr-CA" sz="2400" dirty="0" smtClean="0">
              <a:latin typeface="Calibri" panose="020F0502020204030204" pitchFamily="34" charset="0"/>
              <a:ea typeface="Calibri" panose="020F0502020204030204" pitchFamily="34" charset="0"/>
              <a:cs typeface="Times New Roman" panose="02020603050405020304" pitchFamily="18" charset="0"/>
            </a:endParaRPr>
          </a:p>
          <a:p>
            <a:r>
              <a:rPr lang="fr-CA" sz="2800" dirty="0" smtClean="0"/>
              <a:t> … tous </a:t>
            </a:r>
            <a:r>
              <a:rPr lang="fr-CA" sz="2800" dirty="0"/>
              <a:t>ceux qui sont à Dieu et à Jésus-Christ, ceux-là sont avec l'évêque ; et tous ceux qui se repentiront et viendront à l'unité de l'Église, ceux-là aussi seront à Dieu, pour qu'ils soient vivants selon Jésus-Christ</a:t>
            </a:r>
            <a:r>
              <a:rPr lang="fr-CA" sz="2400" dirty="0" smtClean="0"/>
              <a:t>.</a:t>
            </a:r>
            <a:r>
              <a:rPr lang="fr-CA" sz="2400" dirty="0"/>
              <a:t> </a:t>
            </a:r>
            <a:r>
              <a:rPr lang="fr-CA" sz="2400" dirty="0" smtClean="0"/>
              <a:t>(Phil., 3, 2)</a:t>
            </a:r>
          </a:p>
          <a:p>
            <a:endParaRPr lang="fr-CA" sz="2400" dirty="0">
              <a:latin typeface="Calibri" panose="020F0502020204030204" pitchFamily="34" charset="0"/>
              <a:ea typeface="Calibri" panose="020F0502020204030204" pitchFamily="34" charset="0"/>
              <a:cs typeface="Times New Roman" panose="02020603050405020304" pitchFamily="18" charset="0"/>
            </a:endParaRPr>
          </a:p>
          <a:p>
            <a:r>
              <a:rPr lang="fr-CA" sz="2800" dirty="0" smtClean="0"/>
              <a:t>Suivez </a:t>
            </a:r>
            <a:r>
              <a:rPr lang="fr-CA" sz="2800" dirty="0"/>
              <a:t>tous l'évêque, comme Jésus-Christ suit son Père, et le presbyterium comme les Apôtres ; quant aux diacres, respectez-les comme la loi de Dieu. Que personne ne fasse, en dehors de l'évêque, rien de ce qui regarde l'Église</a:t>
            </a:r>
            <a:r>
              <a:rPr lang="fr-CA" sz="2800" dirty="0" smtClean="0"/>
              <a:t>. </a:t>
            </a:r>
            <a:r>
              <a:rPr lang="fr-CA" sz="2400" dirty="0" smtClean="0"/>
              <a:t>(Smyrn.,8, </a:t>
            </a:r>
            <a:r>
              <a:rPr lang="fr-CA" sz="2400" dirty="0"/>
              <a:t>1. </a:t>
            </a:r>
            <a:r>
              <a:rPr lang="fr-CA" sz="2400" dirty="0" smtClean="0"/>
              <a:t>)</a:t>
            </a:r>
            <a:endParaRPr lang="en-US" sz="2400" dirty="0"/>
          </a:p>
          <a:p>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fr-CA" sz="4000" dirty="0">
              <a:latin typeface="Calibri" panose="020F0502020204030204" pitchFamily="34" charset="0"/>
              <a:ea typeface="Calibri" panose="020F0502020204030204" pitchFamily="34" charset="0"/>
              <a:cs typeface="Times New Roman" panose="02020603050405020304" pitchFamily="18" charset="0"/>
            </a:endParaRPr>
          </a:p>
          <a:p>
            <a:r>
              <a:rPr lang="fr-CA" sz="2800" dirty="0" smtClean="0"/>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8952697"/>
      </p:ext>
    </p:extLst>
  </p:cSld>
  <p:clrMapOvr>
    <a:masterClrMapping/>
  </p:clrMapOvr>
  <mc:AlternateContent xmlns:mc="http://schemas.openxmlformats.org/markup-compatibility/2006" xmlns:p14="http://schemas.microsoft.com/office/powerpoint/2010/main">
    <mc:Choice Requires="p14">
      <p:transition spd="slow" p14:dur="2000" advTm="51017"/>
    </mc:Choice>
    <mc:Fallback xmlns="">
      <p:transition spd="slow" advTm="51017"/>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591056" y="1166843"/>
            <a:ext cx="9070848" cy="4401205"/>
          </a:xfrm>
          <a:prstGeom prst="rect">
            <a:avLst/>
          </a:prstGeom>
        </p:spPr>
        <p:txBody>
          <a:bodyPr wrap="square">
            <a:spAutoFit/>
          </a:bodyPr>
          <a:lstStyle/>
          <a:p>
            <a:endParaRPr lang="fr-CA" sz="2800" dirty="0" smtClean="0">
              <a:latin typeface="Calibri" panose="020F0502020204030204" pitchFamily="34" charset="0"/>
              <a:ea typeface="Calibri" panose="020F0502020204030204" pitchFamily="34" charset="0"/>
              <a:cs typeface="Times New Roman" panose="02020603050405020304" pitchFamily="18" charset="0"/>
            </a:endParaRPr>
          </a:p>
          <a:p>
            <a:endParaRPr lang="fr-CA" sz="3600" b="1" dirty="0" smtClean="0">
              <a:latin typeface="Calibri" panose="020F0502020204030204" pitchFamily="34" charset="0"/>
              <a:ea typeface="Calibri" panose="020F0502020204030204" pitchFamily="34" charset="0"/>
              <a:cs typeface="Times New Roman" panose="02020603050405020304" pitchFamily="18" charset="0"/>
            </a:endParaRPr>
          </a:p>
          <a:p>
            <a:r>
              <a:rPr lang="fr-CA" sz="3600" dirty="0" smtClean="0">
                <a:latin typeface="Calibri" panose="020F0502020204030204" pitchFamily="34" charset="0"/>
                <a:ea typeface="Calibri" panose="020F0502020204030204" pitchFamily="34" charset="0"/>
                <a:cs typeface="Times New Roman" panose="02020603050405020304" pitchFamily="18" charset="0"/>
              </a:rPr>
              <a:t>Attachez-vous </a:t>
            </a:r>
            <a:r>
              <a:rPr lang="fr-CA" sz="3600" dirty="0">
                <a:latin typeface="Calibri" panose="020F0502020204030204" pitchFamily="34" charset="0"/>
                <a:ea typeface="Calibri" panose="020F0502020204030204" pitchFamily="34" charset="0"/>
                <a:cs typeface="Times New Roman" panose="02020603050405020304" pitchFamily="18" charset="0"/>
              </a:rPr>
              <a:t>à l'évêque, pour que Dieu aussi s'attache à vous</a:t>
            </a:r>
            <a:r>
              <a:rPr lang="fr-CA" sz="3600" dirty="0" smtClean="0">
                <a:latin typeface="Calibri" panose="020F0502020204030204" pitchFamily="34" charset="0"/>
                <a:ea typeface="Calibri" panose="020F0502020204030204" pitchFamily="34" charset="0"/>
                <a:cs typeface="Times New Roman" panose="02020603050405020304" pitchFamily="18" charset="0"/>
              </a:rPr>
              <a:t>. </a:t>
            </a:r>
            <a:r>
              <a:rPr lang="fr-CA" sz="3600" dirty="0">
                <a:latin typeface="Calibri" panose="020F0502020204030204" pitchFamily="34" charset="0"/>
                <a:ea typeface="Calibri" panose="020F0502020204030204" pitchFamily="34" charset="0"/>
                <a:cs typeface="Times New Roman" panose="02020603050405020304" pitchFamily="18" charset="0"/>
              </a:rPr>
              <a:t>Peinez ensemble les uns avec les autres, ensemble combattez, luttez, souffrez, dormez, réveillez-vous, comme des intendants de Dieu, comme ses assesseurs, ses </a:t>
            </a:r>
            <a:r>
              <a:rPr lang="fr-CA" sz="3600" dirty="0" smtClean="0">
                <a:latin typeface="Calibri" panose="020F0502020204030204" pitchFamily="34" charset="0"/>
                <a:ea typeface="Calibri" panose="020F0502020204030204" pitchFamily="34" charset="0"/>
                <a:cs typeface="Times New Roman" panose="02020603050405020304" pitchFamily="18" charset="0"/>
              </a:rPr>
              <a:t>serviteurs</a:t>
            </a:r>
            <a:r>
              <a:rPr lang="en-US" sz="3600" dirty="0" smtClean="0">
                <a:latin typeface="Calibri" panose="020F0502020204030204" pitchFamily="34" charset="0"/>
                <a:ea typeface="Calibri" panose="020F0502020204030204" pitchFamily="34" charset="0"/>
                <a:cs typeface="Times New Roman" panose="02020603050405020304" pitchFamily="18" charset="0"/>
              </a:rPr>
              <a:t>. </a:t>
            </a:r>
            <a:r>
              <a:rPr lang="en-US" sz="2800" dirty="0" smtClean="0">
                <a:latin typeface="Calibri" panose="020F0502020204030204" pitchFamily="34" charset="0"/>
                <a:ea typeface="Calibri" panose="020F0502020204030204" pitchFamily="34" charset="0"/>
                <a:cs typeface="Times New Roman" panose="02020603050405020304" pitchFamily="18" charset="0"/>
              </a:rPr>
              <a:t>(</a:t>
            </a:r>
            <a:r>
              <a:rPr lang="fr-CA" sz="2800" dirty="0" smtClean="0">
                <a:latin typeface="Calibri" panose="020F0502020204030204" pitchFamily="34" charset="0"/>
                <a:ea typeface="Calibri" panose="020F0502020204030204" pitchFamily="34" charset="0"/>
                <a:cs typeface="Times New Roman" panose="02020603050405020304" pitchFamily="18" charset="0"/>
              </a:rPr>
              <a:t>Lettre </a:t>
            </a:r>
            <a:r>
              <a:rPr lang="fr-CA" sz="2800" dirty="0">
                <a:latin typeface="Calibri" panose="020F0502020204030204" pitchFamily="34" charset="0"/>
                <a:ea typeface="Calibri" panose="020F0502020204030204" pitchFamily="34" charset="0"/>
                <a:cs typeface="Times New Roman" panose="02020603050405020304" pitchFamily="18" charset="0"/>
              </a:rPr>
              <a:t>à Polycarpe VI, </a:t>
            </a:r>
            <a:r>
              <a:rPr lang="fr-CA" sz="2800" dirty="0" smtClean="0">
                <a:latin typeface="Calibri" panose="020F0502020204030204" pitchFamily="34" charset="0"/>
                <a:ea typeface="Calibri" panose="020F0502020204030204" pitchFamily="34" charset="0"/>
                <a:cs typeface="Times New Roman" panose="02020603050405020304" pitchFamily="18" charset="0"/>
              </a:rPr>
              <a:t>1)</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7770415"/>
      </p:ext>
    </p:extLst>
  </p:cSld>
  <p:clrMapOvr>
    <a:masterClrMapping/>
  </p:clrMapOvr>
  <mc:AlternateContent xmlns:mc="http://schemas.openxmlformats.org/markup-compatibility/2006" xmlns:p14="http://schemas.microsoft.com/office/powerpoint/2010/main">
    <mc:Choice Requires="p14">
      <p:transition spd="slow" p14:dur="2000" advTm="18776"/>
    </mc:Choice>
    <mc:Fallback xmlns="">
      <p:transition spd="slow" advTm="1877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Rectangle 5"/>
          <p:cNvSpPr/>
          <p:nvPr/>
        </p:nvSpPr>
        <p:spPr>
          <a:xfrm>
            <a:off x="1734206" y="1613102"/>
            <a:ext cx="8781393" cy="4647426"/>
          </a:xfrm>
          <a:prstGeom prst="rect">
            <a:avLst/>
          </a:prstGeom>
        </p:spPr>
        <p:txBody>
          <a:bodyPr wrap="square">
            <a:spAutoFit/>
          </a:bodyPr>
          <a:lstStyle/>
          <a:p>
            <a:r>
              <a:rPr lang="fr-CA" sz="4400" dirty="0" smtClean="0">
                <a:ea typeface="Times New Roman" panose="02020603050405020304" pitchFamily="18" charset="0"/>
              </a:rPr>
              <a:t> Ignace le Théophore est né vers l’an 35 dans la province de Syrie. Il fut le troisième</a:t>
            </a:r>
            <a:r>
              <a:rPr lang="fr-CA" sz="4400" dirty="0" smtClean="0"/>
              <a:t> Évêque d'Antioche de 70 aux environs de l’an 110, date de son martyre. Il a succédé à saint Pierre et à </a:t>
            </a:r>
            <a:r>
              <a:rPr lang="fr-CA" sz="4400" dirty="0" err="1" smtClean="0"/>
              <a:t>Evode</a:t>
            </a:r>
            <a:r>
              <a:rPr lang="fr-CA" sz="4400" dirty="0" smtClean="0"/>
              <a:t>. </a:t>
            </a:r>
            <a:endParaRPr lang="en-US" sz="4400" dirty="0" smtClean="0"/>
          </a:p>
          <a:p>
            <a:endParaRPr lang="en-US" sz="3200" dirty="0"/>
          </a:p>
        </p:txBody>
      </p:sp>
    </p:spTree>
    <p:extLst>
      <p:ext uri="{BB962C8B-B14F-4D97-AF65-F5344CB8AC3E}">
        <p14:creationId xmlns:p14="http://schemas.microsoft.com/office/powerpoint/2010/main" val="2014738452"/>
      </p:ext>
    </p:extLst>
  </p:cSld>
  <p:clrMapOvr>
    <a:masterClrMapping/>
  </p:clrMapOvr>
  <mc:AlternateContent xmlns:mc="http://schemas.openxmlformats.org/markup-compatibility/2006" xmlns:p14="http://schemas.microsoft.com/office/powerpoint/2010/main">
    <mc:Choice Requires="p14">
      <p:transition spd="slow" p14:dur="1500" advTm="16715">
        <p:split orient="vert"/>
      </p:transition>
    </mc:Choice>
    <mc:Fallback xmlns="">
      <p:transition spd="slow" advTm="16715">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p:cNvSpPr/>
          <p:nvPr/>
        </p:nvSpPr>
        <p:spPr>
          <a:xfrm>
            <a:off x="761250" y="2792801"/>
            <a:ext cx="11016341" cy="4278094"/>
          </a:xfrm>
          <a:prstGeom prst="rect">
            <a:avLst/>
          </a:prstGeom>
        </p:spPr>
        <p:txBody>
          <a:bodyPr wrap="square">
            <a:spAutoFit/>
          </a:bodyPr>
          <a:lstStyle/>
          <a:p>
            <a:endParaRPr lang="fr-CA" sz="4000" dirty="0" smtClean="0">
              <a:latin typeface="Calibri" panose="020F0502020204030204" pitchFamily="34" charset="0"/>
              <a:ea typeface="Calibri" panose="020F0502020204030204" pitchFamily="34" charset="0"/>
              <a:cs typeface="Times New Roman" panose="02020603050405020304" pitchFamily="18" charset="0"/>
            </a:endParaRPr>
          </a:p>
          <a:p>
            <a:endParaRPr lang="fr-CA" sz="3200" dirty="0">
              <a:latin typeface="Calibri" panose="020F0502020204030204" pitchFamily="34" charset="0"/>
              <a:ea typeface="Calibri" panose="020F0502020204030204" pitchFamily="34" charset="0"/>
              <a:cs typeface="Times New Roman" panose="02020603050405020304" pitchFamily="18" charset="0"/>
            </a:endParaRPr>
          </a:p>
          <a:p>
            <a:pPr algn="ctr"/>
            <a:r>
              <a:rPr lang="fr-CA" sz="4000" dirty="0" smtClean="0">
                <a:latin typeface="Calibri" panose="020F0502020204030204" pitchFamily="34" charset="0"/>
                <a:ea typeface="Calibri" panose="020F0502020204030204" pitchFamily="34" charset="0"/>
                <a:cs typeface="Times New Roman" panose="02020603050405020304" pitchFamily="18" charset="0"/>
              </a:rPr>
              <a:t>Accourez </a:t>
            </a:r>
            <a:r>
              <a:rPr lang="fr-CA" sz="4000" dirty="0">
                <a:latin typeface="Calibri" panose="020F0502020204030204" pitchFamily="34" charset="0"/>
                <a:ea typeface="Calibri" panose="020F0502020204030204" pitchFamily="34" charset="0"/>
                <a:cs typeface="Times New Roman" panose="02020603050405020304" pitchFamily="18" charset="0"/>
              </a:rPr>
              <a:t>tous vous réunir dans le même temple de Dieu, au pied du même autel, en Jésus-Christ un, qui est sorti du Père un et qui demeurait dans l’unité du Père et qui est retourné à Lui </a:t>
            </a:r>
            <a:r>
              <a:rPr lang="fr-CA" sz="4000" dirty="0" smtClean="0">
                <a:latin typeface="Calibri" panose="020F0502020204030204" pitchFamily="34" charset="0"/>
                <a:ea typeface="Calibri" panose="020F0502020204030204" pitchFamily="34" charset="0"/>
                <a:cs typeface="Times New Roman" panose="02020603050405020304" pitchFamily="18" charset="0"/>
              </a:rPr>
              <a:t>.</a:t>
            </a:r>
            <a:r>
              <a:rPr lang="fr-CA" sz="4000" dirty="0"/>
              <a:t> </a:t>
            </a:r>
            <a:r>
              <a:rPr lang="fr-CA" sz="2400" dirty="0"/>
              <a:t>(Magn.,</a:t>
            </a:r>
            <a:r>
              <a:rPr lang="fr-CA" sz="2400" dirty="0" smtClean="0"/>
              <a:t>7,2)</a:t>
            </a:r>
            <a:endParaRPr lang="fr-CA" sz="2400" b="1" dirty="0"/>
          </a:p>
          <a:p>
            <a:pPr algn="ctr"/>
            <a:endParaRPr lang="en-US" sz="4000" dirty="0"/>
          </a:p>
        </p:txBody>
      </p:sp>
      <p:pic>
        <p:nvPicPr>
          <p:cNvPr id="4" name="Image 3" descr="C:\Users\Niviciat\Pictures\Sylvie\christ_corps_eglise.jpg"/>
          <p:cNvPicPr preferRelativeResize="0">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58550" y="266372"/>
            <a:ext cx="4879586" cy="3456000"/>
          </a:xfrm>
          <a:prstGeom prst="rect">
            <a:avLst/>
          </a:prstGeom>
          <a:noFill/>
          <a:ln>
            <a:noFill/>
          </a:ln>
        </p:spPr>
      </p:pic>
    </p:spTree>
    <p:custDataLst>
      <p:tags r:id="rId1"/>
    </p:custDataLst>
    <p:extLst>
      <p:ext uri="{BB962C8B-B14F-4D97-AF65-F5344CB8AC3E}">
        <p14:creationId xmlns:p14="http://schemas.microsoft.com/office/powerpoint/2010/main" val="384041860"/>
      </p:ext>
    </p:extLst>
  </p:cSld>
  <p:clrMapOvr>
    <a:masterClrMapping/>
  </p:clrMapOvr>
  <p:transition spd="slow" advTm="14867">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 name="Image 1" descr="C:\Users\Niviciat\Pictures\Sylvie\Eucharistie 3.jpg"/>
          <p:cNvPicPr preferRelativeResize="0">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35279" y="525780"/>
            <a:ext cx="5721441" cy="3204000"/>
          </a:xfrm>
          <a:prstGeom prst="rect">
            <a:avLst/>
          </a:prstGeom>
          <a:noFill/>
          <a:ln>
            <a:noFill/>
          </a:ln>
        </p:spPr>
      </p:pic>
      <p:sp>
        <p:nvSpPr>
          <p:cNvPr id="3" name="Rectangle 2"/>
          <p:cNvSpPr/>
          <p:nvPr/>
        </p:nvSpPr>
        <p:spPr>
          <a:xfrm>
            <a:off x="45720" y="3924776"/>
            <a:ext cx="12192000" cy="2923877"/>
          </a:xfrm>
          <a:prstGeom prst="rect">
            <a:avLst/>
          </a:prstGeom>
        </p:spPr>
        <p:txBody>
          <a:bodyPr wrap="square">
            <a:spAutoFit/>
          </a:bodyPr>
          <a:lstStyle/>
          <a:p>
            <a:pPr algn="ctr"/>
            <a:r>
              <a:rPr lang="fr-CA" sz="4000" b="1" dirty="0"/>
              <a:t>L’Eucharistie, sacrement de l’unité</a:t>
            </a:r>
          </a:p>
          <a:p>
            <a:pPr algn="ctr"/>
            <a:r>
              <a:rPr lang="fr-CA" sz="3600" dirty="0" smtClean="0"/>
              <a:t>Cette </a:t>
            </a:r>
            <a:r>
              <a:rPr lang="fr-CA" sz="3600" dirty="0"/>
              <a:t>unité des chrétiens </a:t>
            </a:r>
            <a:r>
              <a:rPr lang="fr-CA" sz="3600" dirty="0" smtClean="0"/>
              <a:t>entre </a:t>
            </a:r>
            <a:r>
              <a:rPr lang="fr-CA" sz="3600" dirty="0"/>
              <a:t>eux et avec le Christ </a:t>
            </a:r>
          </a:p>
          <a:p>
            <a:pPr algn="ctr"/>
            <a:r>
              <a:rPr lang="fr-CA" sz="3600" dirty="0"/>
              <a:t>trouve son expression </a:t>
            </a:r>
          </a:p>
          <a:p>
            <a:pPr algn="ctr"/>
            <a:r>
              <a:rPr lang="fr-CA" sz="3600" dirty="0"/>
              <a:t>en même temps que son aliment </a:t>
            </a:r>
          </a:p>
          <a:p>
            <a:pPr algn="ctr"/>
            <a:r>
              <a:rPr lang="fr-CA" sz="3600" dirty="0"/>
              <a:t>dans l’Eucharistie.</a:t>
            </a:r>
          </a:p>
        </p:txBody>
      </p:sp>
    </p:spTree>
    <p:extLst>
      <p:ext uri="{BB962C8B-B14F-4D97-AF65-F5344CB8AC3E}">
        <p14:creationId xmlns:p14="http://schemas.microsoft.com/office/powerpoint/2010/main" val="1988419531"/>
      </p:ext>
    </p:extLst>
  </p:cSld>
  <p:clrMapOvr>
    <a:masterClrMapping/>
  </p:clrMapOvr>
  <mc:AlternateContent xmlns:mc="http://schemas.openxmlformats.org/markup-compatibility/2006" xmlns:p14="http://schemas.microsoft.com/office/powerpoint/2010/main">
    <mc:Choice Requires="p14">
      <p:transition spd="slow" p14:dur="2000" advTm="15480"/>
    </mc:Choice>
    <mc:Fallback xmlns="">
      <p:transition spd="slow" advTm="1548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413657" y="2466592"/>
            <a:ext cx="11290663" cy="3046988"/>
          </a:xfrm>
          <a:prstGeom prst="rect">
            <a:avLst/>
          </a:prstGeom>
        </p:spPr>
        <p:txBody>
          <a:bodyPr wrap="square">
            <a:spAutoFit/>
          </a:bodyPr>
          <a:lstStyle/>
          <a:p>
            <a:pPr algn="ctr"/>
            <a:r>
              <a:rPr lang="fr-CA" sz="4800" dirty="0" smtClean="0"/>
              <a:t>«…rompant </a:t>
            </a:r>
            <a:r>
              <a:rPr lang="fr-CA" sz="4800" dirty="0"/>
              <a:t>un même pain qui est remède d’immortalité, antidote pour ne pas mourir, mais pour vivre en </a:t>
            </a:r>
            <a:r>
              <a:rPr lang="fr-CA" sz="4800" dirty="0" smtClean="0"/>
              <a:t>Jésus-Christ </a:t>
            </a:r>
            <a:r>
              <a:rPr lang="fr-CA" sz="4800" dirty="0"/>
              <a:t>pour toujours</a:t>
            </a:r>
            <a:r>
              <a:rPr lang="fr-CA" sz="4800" dirty="0" smtClean="0"/>
              <a:t>. » </a:t>
            </a:r>
            <a:r>
              <a:rPr lang="fr-CA" sz="3600" dirty="0" smtClean="0"/>
              <a:t>(</a:t>
            </a:r>
            <a:r>
              <a:rPr lang="fr-CA" sz="3600" dirty="0" err="1" smtClean="0"/>
              <a:t>Eph</a:t>
            </a:r>
            <a:r>
              <a:rPr lang="fr-CA" sz="3600" dirty="0" smtClean="0"/>
              <a:t>., 20,2) </a:t>
            </a:r>
            <a:endParaRPr lang="en-US" sz="3600" dirty="0"/>
          </a:p>
        </p:txBody>
      </p:sp>
    </p:spTree>
    <p:extLst>
      <p:ext uri="{BB962C8B-B14F-4D97-AF65-F5344CB8AC3E}">
        <p14:creationId xmlns:p14="http://schemas.microsoft.com/office/powerpoint/2010/main" val="3384176884"/>
      </p:ext>
    </p:extLst>
  </p:cSld>
  <p:clrMapOvr>
    <a:masterClrMapping/>
  </p:clrMapOvr>
  <mc:AlternateContent xmlns:mc="http://schemas.openxmlformats.org/markup-compatibility/2006" xmlns:p14="http://schemas.microsoft.com/office/powerpoint/2010/main">
    <mc:Choice Requires="p14">
      <p:transition spd="slow" p14:dur="1500" advTm="7655">
        <p:split orient="vert"/>
      </p:transition>
    </mc:Choice>
    <mc:Fallback xmlns="">
      <p:transition spd="slow" advTm="7655">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100000">
              <a:schemeClr val="accent2">
                <a:lumMod val="60000"/>
                <a:lumOff val="40000"/>
                <a:alpha val="56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endParaRPr lang="en-US" sz="7200" dirty="0">
              <a:solidFill>
                <a:schemeClr val="accent2">
                  <a:lumMod val="75000"/>
                </a:schemeClr>
              </a:solidFill>
            </a:endParaRPr>
          </a:p>
        </p:txBody>
      </p:sp>
      <p:pic>
        <p:nvPicPr>
          <p:cNvPr id="5" name="Espace réservé du conten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98207" y="1224988"/>
            <a:ext cx="5691203" cy="4644000"/>
          </a:xfrm>
        </p:spPr>
      </p:pic>
      <p:sp>
        <p:nvSpPr>
          <p:cNvPr id="4" name="Espace réservé du texte 3"/>
          <p:cNvSpPr>
            <a:spLocks noGrp="1"/>
          </p:cNvSpPr>
          <p:nvPr>
            <p:ph type="body" sz="half" idx="2"/>
          </p:nvPr>
        </p:nvSpPr>
        <p:spPr/>
        <p:txBody>
          <a:bodyPr>
            <a:normAutofit/>
          </a:bodyPr>
          <a:lstStyle/>
          <a:p>
            <a:pPr algn="ctr"/>
            <a:r>
              <a:rPr lang="fr-CA" sz="6600" dirty="0" smtClean="0">
                <a:solidFill>
                  <a:schemeClr val="accent2">
                    <a:lumMod val="75000"/>
                  </a:schemeClr>
                </a:solidFill>
              </a:rPr>
              <a:t>Martyre </a:t>
            </a:r>
          </a:p>
          <a:p>
            <a:pPr algn="ctr"/>
            <a:r>
              <a:rPr lang="fr-CA" sz="6600" dirty="0" smtClean="0">
                <a:solidFill>
                  <a:schemeClr val="accent2">
                    <a:lumMod val="75000"/>
                  </a:schemeClr>
                </a:solidFill>
              </a:rPr>
              <a:t>d’Ignace à </a:t>
            </a:r>
          </a:p>
          <a:p>
            <a:pPr algn="ctr"/>
            <a:r>
              <a:rPr lang="fr-CA" sz="6600" dirty="0" smtClean="0">
                <a:solidFill>
                  <a:schemeClr val="accent2">
                    <a:lumMod val="75000"/>
                  </a:schemeClr>
                </a:solidFill>
              </a:rPr>
              <a:t>Rome </a:t>
            </a:r>
          </a:p>
          <a:p>
            <a:endParaRPr lang="en-US" sz="6600" dirty="0"/>
          </a:p>
        </p:txBody>
      </p:sp>
    </p:spTree>
    <p:extLst>
      <p:ext uri="{BB962C8B-B14F-4D97-AF65-F5344CB8AC3E}">
        <p14:creationId xmlns:p14="http://schemas.microsoft.com/office/powerpoint/2010/main" val="1982776425"/>
      </p:ext>
    </p:extLst>
  </p:cSld>
  <p:clrMapOvr>
    <a:masterClrMapping/>
  </p:clrMapOvr>
  <p:transition spd="slow" advTm="6758">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5" name="Rectangle 4"/>
          <p:cNvSpPr/>
          <p:nvPr/>
        </p:nvSpPr>
        <p:spPr>
          <a:xfrm>
            <a:off x="4046220" y="567421"/>
            <a:ext cx="7955280" cy="5355312"/>
          </a:xfrm>
          <a:prstGeom prst="rect">
            <a:avLst/>
          </a:prstGeom>
        </p:spPr>
        <p:txBody>
          <a:bodyPr wrap="square">
            <a:spAutoFit/>
          </a:bodyPr>
          <a:lstStyle/>
          <a:p>
            <a:r>
              <a:rPr lang="fr-CA" sz="3600" dirty="0">
                <a:latin typeface="Calibri" panose="020F0502020204030204" pitchFamily="34" charset="0"/>
                <a:ea typeface="Calibri" panose="020F0502020204030204" pitchFamily="34" charset="0"/>
                <a:cs typeface="Times New Roman" panose="02020603050405020304" pitchFamily="18" charset="0"/>
              </a:rPr>
              <a:t>IGNACE, évêque d’Antioche, fut condamné à être livré aux bêtes à Rome</a:t>
            </a:r>
            <a:r>
              <a:rPr lang="fr-CA" sz="3600" dirty="0" smtClean="0">
                <a:latin typeface="Calibri" panose="020F0502020204030204" pitchFamily="34" charset="0"/>
                <a:ea typeface="Calibri" panose="020F0502020204030204" pitchFamily="34" charset="0"/>
                <a:cs typeface="Times New Roman" panose="02020603050405020304" pitchFamily="18" charset="0"/>
              </a:rPr>
              <a:t>.</a:t>
            </a:r>
          </a:p>
          <a:p>
            <a:endParaRPr lang="fr-CA" sz="3600" dirty="0" smtClean="0">
              <a:latin typeface="Calibri" panose="020F0502020204030204" pitchFamily="34" charset="0"/>
              <a:ea typeface="Calibri" panose="020F0502020204030204" pitchFamily="34" charset="0"/>
              <a:cs typeface="Times New Roman" panose="02020603050405020304" pitchFamily="18" charset="0"/>
            </a:endParaRPr>
          </a:p>
          <a:p>
            <a:r>
              <a:rPr lang="fr-CA" sz="3600" dirty="0" smtClean="0"/>
              <a:t>La </a:t>
            </a:r>
            <a:r>
              <a:rPr lang="fr-CA" sz="3600" dirty="0"/>
              <a:t>Chronique d’Eusèbe place le martyre d’Ignace la dixième année de Trajan, soit en 107. Cette précision n’a qu’une valeur approximative, mais tous les savants s’accordent pour accepter les environs de l’an 110.</a:t>
            </a:r>
            <a:endParaRPr lang="en-US" sz="3600" dirty="0"/>
          </a:p>
          <a:p>
            <a:endParaRPr lang="en-US" dirty="0"/>
          </a:p>
        </p:txBody>
      </p:sp>
      <p:pic>
        <p:nvPicPr>
          <p:cNvPr id="7" name="Image 6" descr="C:\Users\Niviciat\Pictures\Sylvie\Ignace seul.jpg"/>
          <p:cNvPicPr preferRelativeResize="0">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8150" y="1056351"/>
            <a:ext cx="2758613" cy="4824000"/>
          </a:xfrm>
          <a:prstGeom prst="rect">
            <a:avLst/>
          </a:prstGeom>
          <a:noFill/>
          <a:ln>
            <a:noFill/>
          </a:ln>
        </p:spPr>
      </p:pic>
    </p:spTree>
    <p:extLst>
      <p:ext uri="{BB962C8B-B14F-4D97-AF65-F5344CB8AC3E}">
        <p14:creationId xmlns:p14="http://schemas.microsoft.com/office/powerpoint/2010/main" val="178622561"/>
      </p:ext>
    </p:extLst>
  </p:cSld>
  <p:clrMapOvr>
    <a:masterClrMapping/>
  </p:clrMapOvr>
  <mc:AlternateContent xmlns:mc="http://schemas.openxmlformats.org/markup-compatibility/2006" xmlns:p14="http://schemas.microsoft.com/office/powerpoint/2010/main">
    <mc:Choice Requires="p14">
      <p:transition spd="med" p14:dur="700" advTm="22635">
        <p:fade/>
      </p:transition>
    </mc:Choice>
    <mc:Fallback xmlns="">
      <p:transition spd="med" advTm="22635">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2">
                <a:lumMod val="5000"/>
                <a:lumOff val="95000"/>
              </a:schemeClr>
            </a:gs>
            <a:gs pos="67000">
              <a:schemeClr val="accent2">
                <a:lumMod val="45000"/>
                <a:lumOff val="55000"/>
              </a:schemeClr>
            </a:gs>
            <a:gs pos="67000">
              <a:schemeClr val="accent2">
                <a:lumMod val="45000"/>
                <a:lumOff val="55000"/>
              </a:schemeClr>
            </a:gs>
            <a:gs pos="100000">
              <a:schemeClr val="accent2">
                <a:lumMod val="30000"/>
                <a:lumOff val="70000"/>
              </a:schemeClr>
            </a:gs>
          </a:gsLst>
          <a:lin ang="0" scaled="1"/>
          <a:tileRect/>
        </a:gradFill>
        <a:effectLst/>
      </p:bgPr>
    </p:bg>
    <p:spTree>
      <p:nvGrpSpPr>
        <p:cNvPr id="1" name=""/>
        <p:cNvGrpSpPr/>
        <p:nvPr/>
      </p:nvGrpSpPr>
      <p:grpSpPr>
        <a:xfrm>
          <a:off x="0" y="0"/>
          <a:ext cx="0" cy="0"/>
          <a:chOff x="0" y="0"/>
          <a:chExt cx="0" cy="0"/>
        </a:xfrm>
      </p:grpSpPr>
      <p:pic>
        <p:nvPicPr>
          <p:cNvPr id="2" name="Image 1" descr="C:\Users\Niviciat\Pictures\Sylvie\arène.jpg"/>
          <p:cNvPicPr preferRelativeResize="0">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040" y="2524125"/>
            <a:ext cx="5698184" cy="3744000"/>
          </a:xfrm>
          <a:prstGeom prst="rect">
            <a:avLst/>
          </a:prstGeom>
          <a:noFill/>
          <a:ln>
            <a:noFill/>
          </a:ln>
        </p:spPr>
      </p:pic>
      <p:sp>
        <p:nvSpPr>
          <p:cNvPr id="3" name="Rectangle 2"/>
          <p:cNvSpPr/>
          <p:nvPr/>
        </p:nvSpPr>
        <p:spPr>
          <a:xfrm>
            <a:off x="693420" y="494437"/>
            <a:ext cx="11239500" cy="5509200"/>
          </a:xfrm>
          <a:prstGeom prst="rect">
            <a:avLst/>
          </a:prstGeom>
        </p:spPr>
        <p:txBody>
          <a:bodyPr wrap="square">
            <a:spAutoFit/>
          </a:bodyPr>
          <a:lstStyle/>
          <a:p>
            <a:r>
              <a:rPr lang="fr-CA" sz="3600" dirty="0" smtClean="0">
                <a:latin typeface="Calibri" panose="020F0502020204030204" pitchFamily="34" charset="0"/>
                <a:ea typeface="Calibri" panose="020F0502020204030204" pitchFamily="34" charset="0"/>
                <a:cs typeface="Times New Roman" panose="02020603050405020304" pitchFamily="18" charset="0"/>
              </a:rPr>
              <a:t>  Ignace </a:t>
            </a:r>
            <a:r>
              <a:rPr lang="fr-CA" sz="3600" dirty="0">
                <a:latin typeface="Calibri" panose="020F0502020204030204" pitchFamily="34" charset="0"/>
                <a:ea typeface="Calibri" panose="020F0502020204030204" pitchFamily="34" charset="0"/>
                <a:cs typeface="Times New Roman" panose="02020603050405020304" pitchFamily="18" charset="0"/>
              </a:rPr>
              <a:t>n’allât pas seul au martyre. Polycarpe, dans </a:t>
            </a:r>
            <a:r>
              <a:rPr lang="fr-CA" sz="3600" dirty="0" smtClean="0">
                <a:latin typeface="Calibri" panose="020F0502020204030204" pitchFamily="34" charset="0"/>
                <a:ea typeface="Calibri" panose="020F0502020204030204" pitchFamily="34" charset="0"/>
                <a:cs typeface="Times New Roman" panose="02020603050405020304" pitchFamily="18" charset="0"/>
              </a:rPr>
              <a:t>sa  </a:t>
            </a:r>
          </a:p>
          <a:p>
            <a:r>
              <a:rPr lang="fr-CA" sz="3600" dirty="0">
                <a:latin typeface="Calibri" panose="020F0502020204030204" pitchFamily="34" charset="0"/>
                <a:ea typeface="Calibri" panose="020F0502020204030204" pitchFamily="34" charset="0"/>
                <a:cs typeface="Times New Roman" panose="02020603050405020304" pitchFamily="18" charset="0"/>
              </a:rPr>
              <a:t> </a:t>
            </a:r>
            <a:r>
              <a:rPr lang="fr-CA" sz="3600" dirty="0" smtClean="0">
                <a:latin typeface="Calibri" panose="020F0502020204030204" pitchFamily="34" charset="0"/>
                <a:ea typeface="Calibri" panose="020F0502020204030204" pitchFamily="34" charset="0"/>
                <a:cs typeface="Times New Roman" panose="02020603050405020304" pitchFamily="18" charset="0"/>
              </a:rPr>
              <a:t> </a:t>
            </a:r>
            <a:r>
              <a:rPr lang="fr-CA" sz="3600" dirty="0">
                <a:latin typeface="Calibri" panose="020F0502020204030204" pitchFamily="34" charset="0"/>
                <a:ea typeface="Calibri" panose="020F0502020204030204" pitchFamily="34" charset="0"/>
                <a:cs typeface="Times New Roman" panose="02020603050405020304" pitchFamily="18" charset="0"/>
              </a:rPr>
              <a:t>lettre aux </a:t>
            </a:r>
            <a:r>
              <a:rPr lang="fr-CA" sz="3600" dirty="0" err="1">
                <a:latin typeface="Calibri" panose="020F0502020204030204" pitchFamily="34" charset="0"/>
                <a:ea typeface="Calibri" panose="020F0502020204030204" pitchFamily="34" charset="0"/>
                <a:cs typeface="Times New Roman" panose="02020603050405020304" pitchFamily="18" charset="0"/>
              </a:rPr>
              <a:t>Philippiens</a:t>
            </a:r>
            <a:r>
              <a:rPr lang="fr-CA" sz="3600" dirty="0">
                <a:latin typeface="Calibri" panose="020F0502020204030204" pitchFamily="34" charset="0"/>
                <a:ea typeface="Calibri" panose="020F0502020204030204" pitchFamily="34" charset="0"/>
                <a:cs typeface="Times New Roman" panose="02020603050405020304" pitchFamily="18" charset="0"/>
              </a:rPr>
              <a:t> écrit qu’il n’avait pas encore </a:t>
            </a:r>
            <a:r>
              <a:rPr lang="fr-CA" sz="3600" dirty="0" smtClean="0">
                <a:latin typeface="Calibri" panose="020F0502020204030204" pitchFamily="34" charset="0"/>
                <a:ea typeface="Calibri" panose="020F0502020204030204" pitchFamily="34" charset="0"/>
                <a:cs typeface="Times New Roman" panose="02020603050405020304" pitchFamily="18" charset="0"/>
              </a:rPr>
              <a:t>de</a:t>
            </a:r>
          </a:p>
          <a:p>
            <a:r>
              <a:rPr lang="fr-CA" sz="3600" dirty="0">
                <a:latin typeface="Calibri" panose="020F0502020204030204" pitchFamily="34" charset="0"/>
                <a:ea typeface="Calibri" panose="020F0502020204030204" pitchFamily="34" charset="0"/>
                <a:cs typeface="Times New Roman" panose="02020603050405020304" pitchFamily="18" charset="0"/>
              </a:rPr>
              <a:t> </a:t>
            </a:r>
            <a:r>
              <a:rPr lang="fr-CA" sz="3600" dirty="0" smtClean="0">
                <a:latin typeface="Calibri" panose="020F0502020204030204" pitchFamily="34" charset="0"/>
                <a:ea typeface="Calibri" panose="020F0502020204030204" pitchFamily="34" charset="0"/>
                <a:cs typeface="Times New Roman" panose="02020603050405020304" pitchFamily="18" charset="0"/>
              </a:rPr>
              <a:t> </a:t>
            </a:r>
            <a:r>
              <a:rPr lang="fr-CA" sz="3600" dirty="0">
                <a:latin typeface="Calibri" panose="020F0502020204030204" pitchFamily="34" charset="0"/>
                <a:ea typeface="Calibri" panose="020F0502020204030204" pitchFamily="34" charset="0"/>
                <a:cs typeface="Times New Roman" panose="02020603050405020304" pitchFamily="18" charset="0"/>
              </a:rPr>
              <a:t>« nouvelles sûres d’Ignace </a:t>
            </a:r>
            <a:r>
              <a:rPr lang="fr-CA" sz="3600" b="1" dirty="0">
                <a:latin typeface="Calibri" panose="020F0502020204030204" pitchFamily="34" charset="0"/>
                <a:ea typeface="Calibri" panose="020F0502020204030204" pitchFamily="34" charset="0"/>
                <a:cs typeface="Times New Roman" panose="02020603050405020304" pitchFamily="18" charset="0"/>
              </a:rPr>
              <a:t>et de ses compagnons </a:t>
            </a:r>
            <a:r>
              <a:rPr lang="fr-CA" sz="3600" dirty="0" smtClean="0">
                <a:latin typeface="Calibri" panose="020F0502020204030204" pitchFamily="34" charset="0"/>
                <a:ea typeface="Calibri" panose="020F0502020204030204" pitchFamily="34" charset="0"/>
                <a:cs typeface="Times New Roman" panose="02020603050405020304" pitchFamily="18" charset="0"/>
              </a:rPr>
              <a:t>»;</a:t>
            </a:r>
          </a:p>
          <a:p>
            <a:r>
              <a:rPr lang="fr-CA" sz="3600" dirty="0">
                <a:latin typeface="Calibri" panose="020F0502020204030204" pitchFamily="34" charset="0"/>
                <a:ea typeface="Calibri" panose="020F0502020204030204" pitchFamily="34" charset="0"/>
                <a:cs typeface="Times New Roman" panose="02020603050405020304" pitchFamily="18" charset="0"/>
              </a:rPr>
              <a:t> </a:t>
            </a:r>
            <a:r>
              <a:rPr lang="fr-CA" sz="3600" dirty="0" smtClean="0">
                <a:latin typeface="Calibri" panose="020F0502020204030204" pitchFamily="34" charset="0"/>
                <a:ea typeface="Calibri" panose="020F0502020204030204" pitchFamily="34" charset="0"/>
                <a:cs typeface="Times New Roman" panose="02020603050405020304" pitchFamily="18" charset="0"/>
              </a:rPr>
              <a:t>                                                        </a:t>
            </a:r>
            <a:r>
              <a:rPr lang="fr-CA" sz="3600" dirty="0">
                <a:latin typeface="Calibri" panose="020F0502020204030204" pitchFamily="34" charset="0"/>
                <a:ea typeface="Calibri" panose="020F0502020204030204" pitchFamily="34" charset="0"/>
                <a:cs typeface="Times New Roman" panose="02020603050405020304" pitchFamily="18" charset="0"/>
              </a:rPr>
              <a:t>il avait </a:t>
            </a:r>
            <a:r>
              <a:rPr lang="fr-CA" sz="3600" dirty="0" smtClean="0">
                <a:latin typeface="Calibri" panose="020F0502020204030204" pitchFamily="34" charset="0"/>
                <a:ea typeface="Calibri" panose="020F0502020204030204" pitchFamily="34" charset="0"/>
                <a:cs typeface="Times New Roman" panose="02020603050405020304" pitchFamily="18" charset="0"/>
              </a:rPr>
              <a:t>cependant</a:t>
            </a:r>
          </a:p>
          <a:p>
            <a:r>
              <a:rPr lang="fr-CA" sz="3600" dirty="0">
                <a:latin typeface="Calibri" panose="020F0502020204030204" pitchFamily="34" charset="0"/>
                <a:ea typeface="Calibri" panose="020F0502020204030204" pitchFamily="34" charset="0"/>
                <a:cs typeface="Times New Roman" panose="02020603050405020304" pitchFamily="18" charset="0"/>
              </a:rPr>
              <a:t> </a:t>
            </a:r>
            <a:r>
              <a:rPr lang="fr-CA" sz="3600" dirty="0" smtClean="0">
                <a:latin typeface="Calibri" panose="020F0502020204030204" pitchFamily="34" charset="0"/>
                <a:ea typeface="Calibri" panose="020F0502020204030204" pitchFamily="34" charset="0"/>
                <a:cs typeface="Times New Roman" panose="02020603050405020304" pitchFamily="18" charset="0"/>
              </a:rPr>
              <a:t>                                                        la </a:t>
            </a:r>
            <a:r>
              <a:rPr lang="fr-CA" sz="3600" dirty="0">
                <a:latin typeface="Calibri" panose="020F0502020204030204" pitchFamily="34" charset="0"/>
                <a:ea typeface="Calibri" panose="020F0502020204030204" pitchFamily="34" charset="0"/>
                <a:cs typeface="Times New Roman" panose="02020603050405020304" pitchFamily="18" charset="0"/>
              </a:rPr>
              <a:t>conviction qu’ « </a:t>
            </a:r>
            <a:r>
              <a:rPr lang="fr-CA" sz="3600" dirty="0" smtClean="0">
                <a:latin typeface="Calibri" panose="020F0502020204030204" pitchFamily="34" charset="0"/>
                <a:ea typeface="Calibri" panose="020F0502020204030204" pitchFamily="34" charset="0"/>
                <a:cs typeface="Times New Roman" panose="02020603050405020304" pitchFamily="18" charset="0"/>
              </a:rPr>
              <a:t>après</a:t>
            </a:r>
          </a:p>
          <a:p>
            <a:r>
              <a:rPr lang="fr-CA" sz="3600" dirty="0">
                <a:latin typeface="Calibri" panose="020F0502020204030204" pitchFamily="34" charset="0"/>
                <a:ea typeface="Calibri" panose="020F0502020204030204" pitchFamily="34" charset="0"/>
                <a:cs typeface="Times New Roman" panose="02020603050405020304" pitchFamily="18" charset="0"/>
              </a:rPr>
              <a:t> </a:t>
            </a:r>
            <a:r>
              <a:rPr lang="fr-CA" sz="3600" dirty="0" smtClean="0">
                <a:latin typeface="Calibri" panose="020F0502020204030204" pitchFamily="34" charset="0"/>
                <a:ea typeface="Calibri" panose="020F0502020204030204" pitchFamily="34" charset="0"/>
                <a:cs typeface="Times New Roman" panose="02020603050405020304" pitchFamily="18" charset="0"/>
              </a:rPr>
              <a:t>                                                        avoir </a:t>
            </a:r>
            <a:r>
              <a:rPr lang="fr-CA" sz="3600" dirty="0">
                <a:latin typeface="Calibri" panose="020F0502020204030204" pitchFamily="34" charset="0"/>
                <a:ea typeface="Calibri" panose="020F0502020204030204" pitchFamily="34" charset="0"/>
                <a:cs typeface="Times New Roman" panose="02020603050405020304" pitchFamily="18" charset="0"/>
              </a:rPr>
              <a:t>souffert avec le </a:t>
            </a:r>
            <a:endParaRPr lang="fr-CA" sz="3600" dirty="0" smtClean="0">
              <a:latin typeface="Calibri" panose="020F0502020204030204" pitchFamily="34" charset="0"/>
              <a:ea typeface="Calibri" panose="020F0502020204030204" pitchFamily="34" charset="0"/>
              <a:cs typeface="Times New Roman" panose="02020603050405020304" pitchFamily="18" charset="0"/>
            </a:endParaRPr>
          </a:p>
          <a:p>
            <a:r>
              <a:rPr lang="fr-CA" sz="3600" dirty="0">
                <a:latin typeface="Calibri" panose="020F0502020204030204" pitchFamily="34" charset="0"/>
                <a:ea typeface="Calibri" panose="020F0502020204030204" pitchFamily="34" charset="0"/>
                <a:cs typeface="Times New Roman" panose="02020603050405020304" pitchFamily="18" charset="0"/>
              </a:rPr>
              <a:t> </a:t>
            </a:r>
            <a:r>
              <a:rPr lang="fr-CA" sz="3600" dirty="0" smtClean="0">
                <a:latin typeface="Calibri" panose="020F0502020204030204" pitchFamily="34" charset="0"/>
                <a:ea typeface="Calibri" panose="020F0502020204030204" pitchFamily="34" charset="0"/>
                <a:cs typeface="Times New Roman" panose="02020603050405020304" pitchFamily="18" charset="0"/>
              </a:rPr>
              <a:t>                                                        Seigneur</a:t>
            </a:r>
            <a:r>
              <a:rPr lang="fr-CA" sz="3600" dirty="0">
                <a:latin typeface="Calibri" panose="020F0502020204030204" pitchFamily="34" charset="0"/>
                <a:ea typeface="Calibri" panose="020F0502020204030204" pitchFamily="34" charset="0"/>
                <a:cs typeface="Times New Roman" panose="02020603050405020304" pitchFamily="18" charset="0"/>
              </a:rPr>
              <a:t>, </a:t>
            </a:r>
            <a:r>
              <a:rPr lang="fr-CA" sz="3600" b="1" dirty="0">
                <a:latin typeface="Calibri" panose="020F0502020204030204" pitchFamily="34" charset="0"/>
                <a:ea typeface="Calibri" panose="020F0502020204030204" pitchFamily="34" charset="0"/>
                <a:cs typeface="Times New Roman" panose="02020603050405020304" pitchFamily="18" charset="0"/>
              </a:rPr>
              <a:t>ils</a:t>
            </a:r>
            <a:r>
              <a:rPr lang="fr-CA" sz="3600" dirty="0">
                <a:latin typeface="Calibri" panose="020F0502020204030204" pitchFamily="34" charset="0"/>
                <a:ea typeface="Calibri" panose="020F0502020204030204" pitchFamily="34" charset="0"/>
                <a:cs typeface="Times New Roman" panose="02020603050405020304" pitchFamily="18" charset="0"/>
              </a:rPr>
              <a:t> </a:t>
            </a:r>
            <a:r>
              <a:rPr lang="fr-CA" sz="3600" b="1" dirty="0" smtClean="0">
                <a:latin typeface="Calibri" panose="020F0502020204030204" pitchFamily="34" charset="0"/>
                <a:ea typeface="Calibri" panose="020F0502020204030204" pitchFamily="34" charset="0"/>
                <a:cs typeface="Times New Roman" panose="02020603050405020304" pitchFamily="18" charset="0"/>
              </a:rPr>
              <a:t>étaient</a:t>
            </a:r>
          </a:p>
          <a:p>
            <a:r>
              <a:rPr lang="fr-CA" sz="3600" dirty="0">
                <a:latin typeface="Calibri" panose="020F0502020204030204" pitchFamily="34" charset="0"/>
                <a:ea typeface="Calibri" panose="020F0502020204030204" pitchFamily="34" charset="0"/>
                <a:cs typeface="Times New Roman" panose="02020603050405020304" pitchFamily="18" charset="0"/>
              </a:rPr>
              <a:t> </a:t>
            </a:r>
            <a:r>
              <a:rPr lang="fr-CA" sz="3600" dirty="0" smtClean="0">
                <a:latin typeface="Calibri" panose="020F0502020204030204" pitchFamily="34" charset="0"/>
                <a:ea typeface="Calibri" panose="020F0502020204030204" pitchFamily="34" charset="0"/>
                <a:cs typeface="Times New Roman" panose="02020603050405020304" pitchFamily="18" charset="0"/>
              </a:rPr>
              <a:t>                                                        </a:t>
            </a:r>
            <a:r>
              <a:rPr lang="fr-CA" sz="3600" dirty="0">
                <a:latin typeface="Calibri" panose="020F0502020204030204" pitchFamily="34" charset="0"/>
                <a:ea typeface="Calibri" panose="020F0502020204030204" pitchFamily="34" charset="0"/>
                <a:cs typeface="Times New Roman" panose="02020603050405020304" pitchFamily="18" charset="0"/>
              </a:rPr>
              <a:t>maintenant près de lui, </a:t>
            </a:r>
            <a:endParaRPr lang="fr-CA" sz="3600" dirty="0" smtClean="0">
              <a:latin typeface="Calibri" panose="020F0502020204030204" pitchFamily="34" charset="0"/>
              <a:ea typeface="Calibri" panose="020F0502020204030204" pitchFamily="34" charset="0"/>
              <a:cs typeface="Times New Roman" panose="02020603050405020304" pitchFamily="18" charset="0"/>
            </a:endParaRPr>
          </a:p>
          <a:p>
            <a:r>
              <a:rPr lang="fr-CA" sz="3600" dirty="0">
                <a:latin typeface="Calibri" panose="020F0502020204030204" pitchFamily="34" charset="0"/>
                <a:ea typeface="Calibri" panose="020F0502020204030204" pitchFamily="34" charset="0"/>
                <a:cs typeface="Times New Roman" panose="02020603050405020304" pitchFamily="18" charset="0"/>
              </a:rPr>
              <a:t> </a:t>
            </a:r>
            <a:r>
              <a:rPr lang="fr-CA" sz="3600" dirty="0" smtClean="0">
                <a:latin typeface="Calibri" panose="020F0502020204030204" pitchFamily="34" charset="0"/>
                <a:ea typeface="Calibri" panose="020F0502020204030204" pitchFamily="34" charset="0"/>
                <a:cs typeface="Times New Roman" panose="02020603050405020304" pitchFamily="18" charset="0"/>
              </a:rPr>
              <a:t>                                                        à la place qui leur est due » </a:t>
            </a:r>
          </a:p>
          <a:p>
            <a:r>
              <a:rPr lang="fr-CA" sz="2800" dirty="0" smtClean="0">
                <a:latin typeface="Calibri" panose="020F0502020204030204" pitchFamily="34" charset="0"/>
                <a:ea typeface="Calibri" panose="020F0502020204030204" pitchFamily="34" charset="0"/>
                <a:cs typeface="Times New Roman" panose="02020603050405020304" pitchFamily="18" charset="0"/>
              </a:rPr>
              <a:t>                                                                                       (</a:t>
            </a:r>
            <a:r>
              <a:rPr lang="fr-CA" sz="2800" dirty="0">
                <a:latin typeface="Calibri" panose="020F0502020204030204" pitchFamily="34" charset="0"/>
                <a:ea typeface="Calibri" panose="020F0502020204030204" pitchFamily="34" charset="0"/>
                <a:cs typeface="Times New Roman" panose="02020603050405020304" pitchFamily="18" charset="0"/>
              </a:rPr>
              <a:t>Phil, 13,2; 9,2</a:t>
            </a:r>
            <a:r>
              <a:rPr lang="fr-CA" sz="2800" dirty="0" smtClean="0">
                <a:latin typeface="Calibri" panose="020F0502020204030204"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7523079"/>
      </p:ext>
    </p:extLst>
  </p:cSld>
  <p:clrMapOvr>
    <a:masterClrMapping/>
  </p:clrMapOvr>
  <p:transition spd="slow" advTm="22007">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ZoneTexte 1"/>
          <p:cNvSpPr txBox="1"/>
          <p:nvPr/>
        </p:nvSpPr>
        <p:spPr>
          <a:xfrm>
            <a:off x="662152" y="117693"/>
            <a:ext cx="11161986" cy="6186309"/>
          </a:xfrm>
          <a:prstGeom prst="rect">
            <a:avLst/>
          </a:prstGeom>
          <a:noFill/>
        </p:spPr>
        <p:txBody>
          <a:bodyPr wrap="square" rtlCol="0">
            <a:spAutoFit/>
          </a:bodyPr>
          <a:lstStyle/>
          <a:p>
            <a:endParaRPr lang="fr-CA" sz="3600" dirty="0" smtClean="0"/>
          </a:p>
          <a:p>
            <a:endParaRPr lang="fr-CA" sz="3600" dirty="0" smtClean="0"/>
          </a:p>
          <a:p>
            <a:pPr>
              <a:lnSpc>
                <a:spcPct val="150000"/>
              </a:lnSpc>
            </a:pPr>
            <a:r>
              <a:rPr lang="fr-CA" sz="3600" b="1" dirty="0" smtClean="0"/>
              <a:t>C’est le Christ qui est au centre de la pensée d’Ignace, comme au cœur de sa vie; c’est par Jésus-Christ que nous connaissons Dieu. Le christianisme est connaissance de Dieu: le Dieu du chrétien est invisible mais il n’est pas inconnaissable, car il s’est fait visible pour nous par Jésus-Christ. </a:t>
            </a:r>
            <a:r>
              <a:rPr lang="fr-CA" sz="2800" dirty="0" smtClean="0"/>
              <a:t>(cf. Polycarpe 3,2)</a:t>
            </a:r>
            <a:endParaRPr lang="en-US" sz="2800" dirty="0"/>
          </a:p>
        </p:txBody>
      </p:sp>
    </p:spTree>
    <p:extLst>
      <p:ext uri="{BB962C8B-B14F-4D97-AF65-F5344CB8AC3E}">
        <p14:creationId xmlns:p14="http://schemas.microsoft.com/office/powerpoint/2010/main" val="1005103728"/>
      </p:ext>
    </p:extLst>
  </p:cSld>
  <p:clrMapOvr>
    <a:masterClrMapping/>
  </p:clrMapOvr>
  <mc:AlternateContent xmlns:mc="http://schemas.openxmlformats.org/markup-compatibility/2006" xmlns:p14="http://schemas.microsoft.com/office/powerpoint/2010/main">
    <mc:Choice Requires="p14">
      <p:transition spd="slow" p14:dur="1500" advTm="17814">
        <p:split orient="vert"/>
      </p:transition>
    </mc:Choice>
    <mc:Fallback xmlns="">
      <p:transition spd="slow" advTm="17814">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870857" y="1066800"/>
            <a:ext cx="10776857" cy="5509200"/>
          </a:xfrm>
          <a:prstGeom prst="rect">
            <a:avLst/>
          </a:prstGeom>
        </p:spPr>
        <p:txBody>
          <a:bodyPr wrap="square">
            <a:spAutoFit/>
          </a:bodyPr>
          <a:lstStyle/>
          <a:p>
            <a:r>
              <a:rPr lang="fr-CA" sz="3600" b="1" dirty="0"/>
              <a:t>L</a:t>
            </a:r>
            <a:r>
              <a:rPr lang="fr-CA" sz="3600" b="1" dirty="0" smtClean="0"/>
              <a:t>a </a:t>
            </a:r>
            <a:r>
              <a:rPr lang="fr-CA" sz="3600" b="1" dirty="0"/>
              <a:t>vie du chrétien n’a qu’un seul but, atteindre Dieu, atteindre le Christ: c’est tout un. Dieu est vu, connu, aimé dans le Christ, qui lui est indissolublement </a:t>
            </a:r>
            <a:r>
              <a:rPr lang="fr-CA" sz="3600" b="1" dirty="0" smtClean="0"/>
              <a:t>uni. </a:t>
            </a:r>
            <a:r>
              <a:rPr lang="fr-CA" sz="2800" dirty="0"/>
              <a:t>(</a:t>
            </a:r>
            <a:r>
              <a:rPr lang="fr-CA" sz="2800" dirty="0" err="1"/>
              <a:t>Smyrn</a:t>
            </a:r>
            <a:r>
              <a:rPr lang="fr-CA" sz="2800" dirty="0"/>
              <a:t>., 3,1</a:t>
            </a:r>
            <a:r>
              <a:rPr lang="fr-CA" sz="2800" dirty="0" smtClean="0"/>
              <a:t>)  </a:t>
            </a:r>
            <a:r>
              <a:rPr lang="fr-CA" sz="3600" b="1" dirty="0" smtClean="0"/>
              <a:t>Ignace affirme que la naissance, </a:t>
            </a:r>
            <a:r>
              <a:rPr lang="fr-CA" sz="3600" b="1" dirty="0"/>
              <a:t>la vie, la mort et la </a:t>
            </a:r>
            <a:r>
              <a:rPr lang="fr-CA" sz="3600" b="1"/>
              <a:t>résurrection </a:t>
            </a:r>
            <a:r>
              <a:rPr lang="fr-CA" sz="3600" b="1" smtClean="0"/>
              <a:t>du </a:t>
            </a:r>
            <a:r>
              <a:rPr lang="fr-CA" sz="3600" b="1" dirty="0"/>
              <a:t>Christ ne sont pas des illusions ou des apparences mensongères, mais la plus solide réalité.  Et c’est </a:t>
            </a:r>
            <a:r>
              <a:rPr lang="fr-CA" sz="3600" b="1" dirty="0" smtClean="0"/>
              <a:t>sur </a:t>
            </a:r>
            <a:r>
              <a:rPr lang="fr-CA" sz="3600" b="1" dirty="0"/>
              <a:t>cette réalité qu’est fondée l’espérance des chrétiens, et la certitude </a:t>
            </a:r>
            <a:r>
              <a:rPr lang="fr-CA" sz="3600" b="1" dirty="0" smtClean="0"/>
              <a:t>que </a:t>
            </a:r>
            <a:r>
              <a:rPr lang="fr-CA" sz="3600" b="1" dirty="0"/>
              <a:t>par sa </a:t>
            </a:r>
            <a:r>
              <a:rPr lang="fr-CA" sz="3600" b="1" dirty="0" smtClean="0"/>
              <a:t>mort, le martyr atteindra Dieu.</a:t>
            </a:r>
            <a:r>
              <a:rPr lang="fr-CA" sz="2800" dirty="0" smtClean="0"/>
              <a:t> (cf. </a:t>
            </a:r>
            <a:r>
              <a:rPr lang="fr-CA" sz="2800" dirty="0" err="1" smtClean="0"/>
              <a:t>Trall</a:t>
            </a:r>
            <a:r>
              <a:rPr lang="fr-CA" sz="2800" dirty="0" smtClean="0"/>
              <a:t>,. 9-10 ; </a:t>
            </a:r>
            <a:r>
              <a:rPr lang="fr-CA" sz="2800" dirty="0" err="1" smtClean="0"/>
              <a:t>Smyrn</a:t>
            </a:r>
            <a:r>
              <a:rPr lang="fr-CA" sz="2800" dirty="0" smtClean="0"/>
              <a:t>., 1,1-2;2,1)</a:t>
            </a:r>
            <a:endParaRPr lang="en-US" sz="2800" dirty="0"/>
          </a:p>
        </p:txBody>
      </p:sp>
    </p:spTree>
    <p:extLst>
      <p:ext uri="{BB962C8B-B14F-4D97-AF65-F5344CB8AC3E}">
        <p14:creationId xmlns:p14="http://schemas.microsoft.com/office/powerpoint/2010/main" val="720126525"/>
      </p:ext>
    </p:extLst>
  </p:cSld>
  <p:clrMapOvr>
    <a:masterClrMapping/>
  </p:clrMapOvr>
  <mc:AlternateContent xmlns:mc="http://schemas.openxmlformats.org/markup-compatibility/2006" xmlns:p14="http://schemas.microsoft.com/office/powerpoint/2010/main">
    <mc:Choice Requires="p14">
      <p:transition spd="slow" p14:dur="1500" advTm="32010">
        <p:split/>
      </p:transition>
    </mc:Choice>
    <mc:Fallback xmlns="">
      <p:transition spd="slow" advTm="32010">
        <p:spli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ZoneTexte 2"/>
          <p:cNvSpPr txBox="1"/>
          <p:nvPr/>
        </p:nvSpPr>
        <p:spPr>
          <a:xfrm>
            <a:off x="1088571" y="1524000"/>
            <a:ext cx="10406743" cy="4524315"/>
          </a:xfrm>
          <a:prstGeom prst="rect">
            <a:avLst/>
          </a:prstGeom>
          <a:noFill/>
        </p:spPr>
        <p:txBody>
          <a:bodyPr wrap="square" rtlCol="0">
            <a:spAutoFit/>
          </a:bodyPr>
          <a:lstStyle/>
          <a:p>
            <a:pPr algn="just"/>
            <a:r>
              <a:rPr lang="fr-CA" sz="3600" b="1" dirty="0" smtClean="0"/>
              <a:t>Pour Ignace, c’est par la mort que le martyr commence à être un vrai disciple et la mort a pour but de trouver le Christ. « C’est lui que je cherche, qui est mort pour nous; lui que je veux, qui est ressuscité pour nous. Mon enfantement approche. … </a:t>
            </a:r>
            <a:r>
              <a:rPr lang="fr-CA" sz="3600" b="1" smtClean="0"/>
              <a:t>Ne </a:t>
            </a:r>
            <a:r>
              <a:rPr lang="fr-CA" sz="3600" b="1" smtClean="0"/>
              <a:t>m’empêchez pas </a:t>
            </a:r>
            <a:r>
              <a:rPr lang="fr-CA" sz="3600" b="1" dirty="0"/>
              <a:t>de </a:t>
            </a:r>
            <a:r>
              <a:rPr lang="fr-CA" sz="3600" b="1" dirty="0" smtClean="0"/>
              <a:t>vivre… Laissez-moi recevoir la pure lumière; quand je serai arrivé là, je serai un homme »</a:t>
            </a:r>
            <a:r>
              <a:rPr lang="fr-CA" sz="3200" b="1" dirty="0" smtClean="0"/>
              <a:t> </a:t>
            </a:r>
            <a:r>
              <a:rPr lang="fr-CA" sz="2800" dirty="0" smtClean="0"/>
              <a:t>(Rom., 6,2)</a:t>
            </a:r>
            <a:endParaRPr lang="en-US" sz="2800" dirty="0"/>
          </a:p>
        </p:txBody>
      </p:sp>
    </p:spTree>
    <p:extLst>
      <p:ext uri="{BB962C8B-B14F-4D97-AF65-F5344CB8AC3E}">
        <p14:creationId xmlns:p14="http://schemas.microsoft.com/office/powerpoint/2010/main" val="2900456562"/>
      </p:ext>
    </p:extLst>
  </p:cSld>
  <p:clrMapOvr>
    <a:masterClrMapping/>
  </p:clrMapOvr>
  <p:transition spd="slow" advTm="25339">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ZoneTexte 1"/>
          <p:cNvSpPr txBox="1"/>
          <p:nvPr/>
        </p:nvSpPr>
        <p:spPr>
          <a:xfrm>
            <a:off x="1024128" y="1737360"/>
            <a:ext cx="9765792" cy="3970318"/>
          </a:xfrm>
          <a:prstGeom prst="rect">
            <a:avLst/>
          </a:prstGeom>
          <a:noFill/>
        </p:spPr>
        <p:txBody>
          <a:bodyPr wrap="square" rtlCol="0">
            <a:spAutoFit/>
          </a:bodyPr>
          <a:lstStyle/>
          <a:p>
            <a:pPr algn="ctr">
              <a:lnSpc>
                <a:spcPct val="150000"/>
              </a:lnSpc>
            </a:pPr>
            <a:r>
              <a:rPr lang="fr-CA" sz="3600" b="1" dirty="0" smtClean="0"/>
              <a:t>Ignace est le premier, </a:t>
            </a:r>
          </a:p>
          <a:p>
            <a:pPr algn="ctr">
              <a:lnSpc>
                <a:spcPct val="150000"/>
              </a:lnSpc>
            </a:pPr>
            <a:r>
              <a:rPr lang="fr-CA" sz="3600" b="1" dirty="0" smtClean="0"/>
              <a:t>dans la littérature chrétienne, </a:t>
            </a:r>
          </a:p>
          <a:p>
            <a:pPr algn="ctr">
              <a:lnSpc>
                <a:spcPct val="150000"/>
              </a:lnSpc>
            </a:pPr>
            <a:r>
              <a:rPr lang="fr-CA" sz="3600" b="1" dirty="0"/>
              <a:t>à</a:t>
            </a:r>
            <a:r>
              <a:rPr lang="fr-CA" sz="3600" b="1" dirty="0" smtClean="0"/>
              <a:t> attribuer à l’Église l’adjectif de « catholique » </a:t>
            </a:r>
          </a:p>
          <a:p>
            <a:pPr algn="ctr">
              <a:lnSpc>
                <a:spcPct val="150000"/>
              </a:lnSpc>
            </a:pPr>
            <a:r>
              <a:rPr lang="fr-CA" sz="3600" b="1" dirty="0"/>
              <a:t>c</a:t>
            </a:r>
            <a:r>
              <a:rPr lang="fr-CA" sz="3600" b="1" dirty="0" smtClean="0"/>
              <a:t>’est-à-dire « universelle ».</a:t>
            </a:r>
          </a:p>
          <a:p>
            <a:pPr algn="ctr">
              <a:lnSpc>
                <a:spcPct val="150000"/>
              </a:lnSpc>
            </a:pPr>
            <a:r>
              <a:rPr lang="fr-CA" sz="2400" dirty="0" smtClean="0"/>
              <a:t>(Benoît XVI)</a:t>
            </a:r>
            <a:endParaRPr lang="en-US" sz="2400" dirty="0"/>
          </a:p>
        </p:txBody>
      </p:sp>
    </p:spTree>
    <p:extLst>
      <p:ext uri="{BB962C8B-B14F-4D97-AF65-F5344CB8AC3E}">
        <p14:creationId xmlns:p14="http://schemas.microsoft.com/office/powerpoint/2010/main" val="59389956"/>
      </p:ext>
    </p:extLst>
  </p:cSld>
  <p:clrMapOvr>
    <a:masterClrMapping/>
  </p:clrMapOvr>
  <mc:AlternateContent xmlns:mc="http://schemas.openxmlformats.org/markup-compatibility/2006" xmlns:p14="http://schemas.microsoft.com/office/powerpoint/2010/main">
    <mc:Choice Requires="p14">
      <p:transition spd="slow" p14:dur="2000" advTm="12489"/>
    </mc:Choice>
    <mc:Fallback xmlns="">
      <p:transition spd="slow" advTm="1248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51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Titre 6"/>
          <p:cNvSpPr>
            <a:spLocks noGrp="1"/>
          </p:cNvSpPr>
          <p:nvPr>
            <p:ph type="title"/>
          </p:nvPr>
        </p:nvSpPr>
        <p:spPr>
          <a:xfrm>
            <a:off x="0" y="457200"/>
            <a:ext cx="3932237" cy="1600200"/>
          </a:xfrm>
        </p:spPr>
        <p:txBody>
          <a:bodyPr/>
          <a:lstStyle/>
          <a:p>
            <a:endParaRPr lang="en-US"/>
          </a:p>
        </p:txBody>
      </p:sp>
      <p:sp>
        <p:nvSpPr>
          <p:cNvPr id="8" name="Espace réservé du texte 7"/>
          <p:cNvSpPr>
            <a:spLocks noGrp="1"/>
          </p:cNvSpPr>
          <p:nvPr>
            <p:ph type="body" sz="half" idx="2"/>
          </p:nvPr>
        </p:nvSpPr>
        <p:spPr>
          <a:xfrm>
            <a:off x="0" y="2057400"/>
            <a:ext cx="3932237" cy="3811588"/>
          </a:xfrm>
        </p:spPr>
        <p:txBody>
          <a:bodyPr/>
          <a:lstStyle/>
          <a:p>
            <a:endParaRPr lang="en-US" dirty="0"/>
          </a:p>
        </p:txBody>
      </p:sp>
      <p:pic>
        <p:nvPicPr>
          <p:cNvPr id="6" name="Image 5" descr="C:\Users\Niviciat\Documents\Saint Ignace\images\Image 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24265" y="256237"/>
            <a:ext cx="2955371" cy="6336000"/>
          </a:xfrm>
          <a:prstGeom prst="rect">
            <a:avLst/>
          </a:prstGeom>
          <a:noFill/>
          <a:ln>
            <a:noFill/>
          </a:ln>
        </p:spPr>
      </p:pic>
      <p:sp>
        <p:nvSpPr>
          <p:cNvPr id="9" name="Espace réservé du contenu 8"/>
          <p:cNvSpPr>
            <a:spLocks noGrp="1"/>
          </p:cNvSpPr>
          <p:nvPr>
            <p:ph idx="1"/>
          </p:nvPr>
        </p:nvSpPr>
        <p:spPr/>
        <p:txBody>
          <a:bodyPr>
            <a:normAutofit/>
          </a:bodyPr>
          <a:lstStyle/>
          <a:p>
            <a:pPr marL="0" indent="0">
              <a:buNone/>
            </a:pPr>
            <a:r>
              <a:rPr lang="fr-CA" dirty="0" smtClean="0"/>
              <a:t>Saint Ignace a écrit 7 lettres.</a:t>
            </a:r>
            <a:endParaRPr lang="en-US" dirty="0"/>
          </a:p>
          <a:p>
            <a:pPr marL="0" indent="0">
              <a:buNone/>
            </a:pPr>
            <a:r>
              <a:rPr lang="fr-CA" dirty="0"/>
              <a:t>Voici comment se présente la collection des lettres </a:t>
            </a:r>
            <a:r>
              <a:rPr lang="fr-CA" dirty="0" smtClean="0"/>
              <a:t>d’Ignace :</a:t>
            </a:r>
            <a:endParaRPr lang="en-US" dirty="0"/>
          </a:p>
          <a:p>
            <a:r>
              <a:rPr lang="fr-CA" dirty="0" smtClean="0"/>
              <a:t> Quatre </a:t>
            </a:r>
            <a:r>
              <a:rPr lang="fr-CA" dirty="0"/>
              <a:t>lettres écrites de </a:t>
            </a:r>
            <a:r>
              <a:rPr lang="fr-CA" dirty="0" smtClean="0"/>
              <a:t>Smyrne:  - aux Éphésiens - aux </a:t>
            </a:r>
            <a:r>
              <a:rPr lang="fr-CA" dirty="0"/>
              <a:t>Magnésiens    </a:t>
            </a:r>
            <a:r>
              <a:rPr lang="fr-CA" sz="2400" b="1" dirty="0" smtClean="0"/>
              <a:t>- </a:t>
            </a:r>
            <a:r>
              <a:rPr lang="fr-CA" dirty="0" smtClean="0"/>
              <a:t> </a:t>
            </a:r>
            <a:r>
              <a:rPr lang="fr-CA" dirty="0"/>
              <a:t>aux </a:t>
            </a:r>
            <a:r>
              <a:rPr lang="fr-CA" dirty="0" err="1"/>
              <a:t>Tralliens</a:t>
            </a:r>
            <a:r>
              <a:rPr lang="fr-CA" sz="2400" dirty="0"/>
              <a:t> </a:t>
            </a:r>
            <a:r>
              <a:rPr lang="fr-CA" sz="2400" b="1" dirty="0" smtClean="0"/>
              <a:t>-</a:t>
            </a:r>
            <a:r>
              <a:rPr lang="fr-CA" sz="2400" dirty="0" smtClean="0"/>
              <a:t> </a:t>
            </a:r>
            <a:r>
              <a:rPr lang="fr-CA" dirty="0"/>
              <a:t>aux </a:t>
            </a:r>
            <a:r>
              <a:rPr lang="fr-CA" dirty="0" smtClean="0"/>
              <a:t>Romains.</a:t>
            </a:r>
          </a:p>
          <a:p>
            <a:r>
              <a:rPr lang="fr-CA" dirty="0"/>
              <a:t>T</a:t>
            </a:r>
            <a:r>
              <a:rPr lang="fr-CA" dirty="0" smtClean="0"/>
              <a:t>rois </a:t>
            </a:r>
            <a:r>
              <a:rPr lang="fr-CA" dirty="0"/>
              <a:t>lettres écrites de </a:t>
            </a:r>
            <a:r>
              <a:rPr lang="fr-CA" dirty="0" err="1"/>
              <a:t>Troas</a:t>
            </a:r>
            <a:r>
              <a:rPr lang="fr-CA" dirty="0"/>
              <a:t> :  </a:t>
            </a:r>
            <a:r>
              <a:rPr lang="fr-CA" dirty="0" smtClean="0"/>
              <a:t>        -</a:t>
            </a:r>
            <a:r>
              <a:rPr lang="fr-CA" sz="2400" dirty="0" smtClean="0"/>
              <a:t> </a:t>
            </a:r>
            <a:r>
              <a:rPr lang="fr-CA" dirty="0"/>
              <a:t>aux </a:t>
            </a:r>
            <a:r>
              <a:rPr lang="fr-CA" dirty="0" smtClean="0"/>
              <a:t>Philadelphiens                          </a:t>
            </a:r>
            <a:r>
              <a:rPr lang="fr-CA" sz="2400" b="1" dirty="0"/>
              <a:t>-</a:t>
            </a:r>
            <a:r>
              <a:rPr lang="fr-CA" b="1" dirty="0" smtClean="0"/>
              <a:t> </a:t>
            </a:r>
            <a:r>
              <a:rPr lang="fr-CA" dirty="0" smtClean="0"/>
              <a:t>aux Smyrniotes</a:t>
            </a:r>
            <a:r>
              <a:rPr lang="fr-CA" sz="2400" dirty="0" smtClean="0"/>
              <a:t>                                             </a:t>
            </a:r>
            <a:r>
              <a:rPr lang="fr-CA" sz="2400" b="1" dirty="0" smtClean="0"/>
              <a:t>-</a:t>
            </a:r>
            <a:r>
              <a:rPr lang="fr-CA" sz="2400" dirty="0" smtClean="0"/>
              <a:t> </a:t>
            </a:r>
            <a:r>
              <a:rPr lang="fr-CA" dirty="0"/>
              <a:t>à </a:t>
            </a:r>
            <a:r>
              <a:rPr lang="fr-CA" dirty="0" smtClean="0"/>
              <a:t>Polycarpe : évêque </a:t>
            </a:r>
            <a:r>
              <a:rPr lang="fr-CA" dirty="0"/>
              <a:t>de </a:t>
            </a:r>
            <a:r>
              <a:rPr lang="fr-CA" dirty="0" smtClean="0"/>
              <a:t>Smyrne.</a:t>
            </a:r>
            <a:endParaRPr lang="en-US" dirty="0"/>
          </a:p>
        </p:txBody>
      </p:sp>
    </p:spTree>
    <p:custDataLst>
      <p:tags r:id="rId1"/>
    </p:custDataLst>
    <p:extLst>
      <p:ext uri="{BB962C8B-B14F-4D97-AF65-F5344CB8AC3E}">
        <p14:creationId xmlns:p14="http://schemas.microsoft.com/office/powerpoint/2010/main" val="4203640005"/>
      </p:ext>
    </p:extLst>
  </p:cSld>
  <p:clrMapOvr>
    <a:masterClrMapping/>
  </p:clrMapOvr>
  <mc:AlternateContent xmlns:mc="http://schemas.openxmlformats.org/markup-compatibility/2006" xmlns:p14="http://schemas.microsoft.com/office/powerpoint/2010/main">
    <mc:Choice Requires="p14">
      <p:transition spd="med" p14:dur="700" advTm="36685">
        <p:fade/>
      </p:transition>
    </mc:Choice>
    <mc:Fallback xmlns="">
      <p:transition spd="med" advTm="3668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 name="Espace réservé pour une image  5" descr="C:\Users\Niviciat\Pictures\Sylvie\Ignace livre.jpg"/>
          <p:cNvPicPr preferRelativeResize="0">
            <a:picLocks noChangeAspect="1"/>
          </p:cNvPicPr>
          <p:nvPr/>
        </p:nvPicPr>
        <p:blipFill rotWithShape="1">
          <a:blip r:embed="rId2">
            <a:extLst>
              <a:ext uri="{28A0092B-C50C-407E-A947-70E740481C1C}">
                <a14:useLocalDpi xmlns:a14="http://schemas.microsoft.com/office/drawing/2010/main" val="0"/>
              </a:ext>
            </a:extLst>
          </a:blip>
          <a:srcRect l="26323" t="1784" r="27504" b="-2345"/>
          <a:stretch/>
        </p:blipFill>
        <p:spPr bwMode="auto">
          <a:xfrm>
            <a:off x="6383020" y="680266"/>
            <a:ext cx="4642967" cy="5688000"/>
          </a:xfrm>
          <a:prstGeom prst="rect">
            <a:avLst/>
          </a:prstGeom>
          <a:noFill/>
          <a:ln>
            <a:noFill/>
          </a:ln>
          <a:extLst>
            <a:ext uri="{53640926-AAD7-44D8-BBD7-CCE9431645EC}">
              <a14:shadowObscured xmlns:a14="http://schemas.microsoft.com/office/drawing/2010/main"/>
            </a:ext>
          </a:extLst>
        </p:spPr>
      </p:pic>
      <p:sp>
        <p:nvSpPr>
          <p:cNvPr id="4" name="ZoneTexte 3"/>
          <p:cNvSpPr txBox="1"/>
          <p:nvPr/>
        </p:nvSpPr>
        <p:spPr>
          <a:xfrm flipH="1">
            <a:off x="939800" y="1262108"/>
            <a:ext cx="4063999" cy="4524315"/>
          </a:xfrm>
          <a:prstGeom prst="rect">
            <a:avLst/>
          </a:prstGeom>
          <a:noFill/>
        </p:spPr>
        <p:txBody>
          <a:bodyPr wrap="square" rtlCol="0">
            <a:spAutoFit/>
          </a:bodyPr>
          <a:lstStyle/>
          <a:p>
            <a:r>
              <a:rPr lang="fr-CA" sz="3600" b="1" dirty="0"/>
              <a:t>L’Église catholique latine le fête </a:t>
            </a:r>
            <a:endParaRPr lang="fr-CA" sz="3600" b="1" dirty="0" smtClean="0"/>
          </a:p>
          <a:p>
            <a:r>
              <a:rPr lang="fr-CA" sz="3600" b="1" dirty="0" smtClean="0"/>
              <a:t>le </a:t>
            </a:r>
            <a:r>
              <a:rPr lang="fr-CA" sz="3600" b="1" dirty="0"/>
              <a:t>17 octobre.</a:t>
            </a:r>
          </a:p>
          <a:p>
            <a:r>
              <a:rPr lang="fr-CA" sz="3600" b="1" dirty="0"/>
              <a:t>Les Églises orthodoxes et catholiques </a:t>
            </a:r>
            <a:r>
              <a:rPr lang="fr-CA" sz="3600" b="1" dirty="0" smtClean="0"/>
              <a:t>orientales,</a:t>
            </a:r>
            <a:endParaRPr lang="fr-CA" sz="3600" b="1" dirty="0"/>
          </a:p>
          <a:p>
            <a:r>
              <a:rPr lang="fr-CA" sz="3600" b="1" dirty="0"/>
              <a:t>le 20 décembre.</a:t>
            </a:r>
            <a:endParaRPr lang="en-US" sz="3600" b="1" dirty="0"/>
          </a:p>
        </p:txBody>
      </p:sp>
    </p:spTree>
    <p:extLst>
      <p:ext uri="{BB962C8B-B14F-4D97-AF65-F5344CB8AC3E}">
        <p14:creationId xmlns:p14="http://schemas.microsoft.com/office/powerpoint/2010/main" val="2077685892"/>
      </p:ext>
    </p:extLst>
  </p:cSld>
  <p:clrMapOvr>
    <a:masterClrMapping/>
  </p:clrMapOvr>
  <mc:AlternateContent xmlns:mc="http://schemas.openxmlformats.org/markup-compatibility/2006" xmlns:p14="http://schemas.microsoft.com/office/powerpoint/2010/main">
    <mc:Choice Requires="p14">
      <p:transition spd="slow" p14:dur="2000" advTm="12648"/>
    </mc:Choice>
    <mc:Fallback xmlns="">
      <p:transition spd="slow" advTm="12648"/>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ZoneTexte 4"/>
          <p:cNvSpPr txBox="1"/>
          <p:nvPr/>
        </p:nvSpPr>
        <p:spPr>
          <a:xfrm>
            <a:off x="497950" y="220836"/>
            <a:ext cx="11190515" cy="6924973"/>
          </a:xfrm>
          <a:prstGeom prst="rect">
            <a:avLst/>
          </a:prstGeom>
          <a:noFill/>
        </p:spPr>
        <p:txBody>
          <a:bodyPr wrap="square" rtlCol="0">
            <a:spAutoFit/>
          </a:bodyPr>
          <a:lstStyle/>
          <a:p>
            <a:pPr algn="ctr"/>
            <a:r>
              <a:rPr lang="fr-CA" sz="2400" b="1" dirty="0" smtClean="0"/>
              <a:t>Références</a:t>
            </a:r>
          </a:p>
          <a:p>
            <a:pPr algn="ctr">
              <a:lnSpc>
                <a:spcPts val="2800"/>
              </a:lnSpc>
            </a:pPr>
            <a:endParaRPr lang="en-US" sz="2400" b="1" dirty="0" smtClean="0"/>
          </a:p>
          <a:p>
            <a:pPr>
              <a:lnSpc>
                <a:spcPts val="2800"/>
              </a:lnSpc>
            </a:pPr>
            <a:r>
              <a:rPr lang="en-US" sz="2400" dirty="0" err="1" smtClean="0"/>
              <a:t>Benoît</a:t>
            </a:r>
            <a:r>
              <a:rPr lang="en-US" sz="2400" dirty="0" smtClean="0"/>
              <a:t> XVI,  Audience </a:t>
            </a:r>
            <a:r>
              <a:rPr lang="en-US" sz="2400" dirty="0" err="1" smtClean="0"/>
              <a:t>générale</a:t>
            </a:r>
            <a:r>
              <a:rPr lang="en-US" sz="2400" dirty="0" smtClean="0"/>
              <a:t>, mercredi 14 mars 2007 </a:t>
            </a:r>
            <a:r>
              <a:rPr lang="en-US" sz="2400" i="1" dirty="0" smtClean="0"/>
              <a:t>Saint Ignace </a:t>
            </a:r>
            <a:r>
              <a:rPr lang="en-US" sz="2400" i="1" dirty="0" err="1" smtClean="0"/>
              <a:t>d’Antioche</a:t>
            </a:r>
            <a:r>
              <a:rPr lang="en-US" sz="2400" i="1" dirty="0" smtClean="0"/>
              <a:t>.  </a:t>
            </a:r>
            <a:r>
              <a:rPr lang="en-US" sz="2400" dirty="0" err="1" smtClean="0"/>
              <a:t>Repérée</a:t>
            </a:r>
            <a:r>
              <a:rPr lang="en-US" sz="2400" dirty="0" smtClean="0"/>
              <a:t> sur le site du Vatican </a:t>
            </a:r>
            <a:r>
              <a:rPr lang="en-US" sz="2400" i="1" dirty="0" smtClean="0"/>
              <a:t>: </a:t>
            </a:r>
            <a:r>
              <a:rPr lang="en-US" sz="2400" dirty="0" smtClean="0"/>
              <a:t>http:/w2.vatican.va/content/benedict-xvi/</a:t>
            </a:r>
            <a:r>
              <a:rPr lang="en-US" sz="2400" dirty="0" err="1" smtClean="0"/>
              <a:t>fr</a:t>
            </a:r>
            <a:r>
              <a:rPr lang="en-US" sz="2400" dirty="0" smtClean="0"/>
              <a:t>/ audiences / 2007 /</a:t>
            </a:r>
            <a:r>
              <a:rPr lang="en-US" sz="2400" i="1" dirty="0" smtClean="0"/>
              <a:t>  </a:t>
            </a:r>
            <a:r>
              <a:rPr lang="en-US" sz="2400" dirty="0" smtClean="0"/>
              <a:t>documents/hf_ben-xvi_aud_20070314.html </a:t>
            </a:r>
          </a:p>
          <a:p>
            <a:pPr>
              <a:lnSpc>
                <a:spcPts val="2800"/>
              </a:lnSpc>
            </a:pPr>
            <a:endParaRPr lang="en-US" sz="2400" dirty="0" smtClean="0"/>
          </a:p>
          <a:p>
            <a:pPr>
              <a:lnSpc>
                <a:spcPts val="2800"/>
              </a:lnSpc>
            </a:pPr>
            <a:r>
              <a:rPr lang="fr-CA" sz="2400" dirty="0"/>
              <a:t>Ignace d'Antioche : lettre aux chrétiens de Rome. </a:t>
            </a:r>
            <a:r>
              <a:rPr lang="fr-CA" sz="2400" smtClean="0"/>
              <a:t>Repérée </a:t>
            </a:r>
            <a:r>
              <a:rPr lang="fr-CA" sz="2400" dirty="0"/>
              <a:t>sur le site:</a:t>
            </a:r>
          </a:p>
          <a:p>
            <a:pPr>
              <a:lnSpc>
                <a:spcPts val="2800"/>
              </a:lnSpc>
            </a:pPr>
            <a:r>
              <a:rPr lang="fr-CA" sz="2400" dirty="0" smtClean="0"/>
              <a:t>www.abbayes.fr/lectio/peres/ignace_romains.htm</a:t>
            </a:r>
            <a:endParaRPr lang="fr-CA" sz="2400" b="1" dirty="0"/>
          </a:p>
          <a:p>
            <a:pPr>
              <a:lnSpc>
                <a:spcPts val="2800"/>
              </a:lnSpc>
            </a:pPr>
            <a:endParaRPr lang="fr-CA" sz="2400" u="sng" dirty="0"/>
          </a:p>
          <a:p>
            <a:pPr>
              <a:lnSpc>
                <a:spcPts val="2800"/>
              </a:lnSpc>
            </a:pPr>
            <a:r>
              <a:rPr lang="fr-CA" sz="2400" i="1" dirty="0"/>
              <a:t>Ignace d'Antioche, Polycarpe de Smyrne, Lettres. Martyre de Polycarpe</a:t>
            </a:r>
            <a:r>
              <a:rPr lang="fr-CA" sz="2400" dirty="0"/>
              <a:t>, texte grec, introduction, traduction et notes par Pierre-Thomas Camelot (1945), o.p., Paris, Éditions du Cerf, coll. "Sources chrétiennes", n° 10 , 1951</a:t>
            </a:r>
            <a:r>
              <a:rPr lang="fr-CA" sz="2400" dirty="0" smtClean="0"/>
              <a:t>.</a:t>
            </a:r>
          </a:p>
          <a:p>
            <a:pPr>
              <a:lnSpc>
                <a:spcPts val="2800"/>
              </a:lnSpc>
            </a:pPr>
            <a:endParaRPr lang="fr-CA" sz="2400" dirty="0"/>
          </a:p>
          <a:p>
            <a:pPr>
              <a:lnSpc>
                <a:spcPts val="2800"/>
              </a:lnSpc>
            </a:pPr>
            <a:r>
              <a:rPr lang="fr-CA" sz="2400" dirty="0" smtClean="0"/>
              <a:t>Lettres d’Ignace d’Antioche. Repérées sur le site: seigneurjesus.free.fr</a:t>
            </a:r>
            <a:r>
              <a:rPr lang="fr-CA" sz="2400" dirty="0"/>
              <a:t>/</a:t>
            </a:r>
            <a:endParaRPr lang="fr-CA" sz="2400" dirty="0" smtClean="0"/>
          </a:p>
          <a:p>
            <a:pPr>
              <a:lnSpc>
                <a:spcPts val="2800"/>
              </a:lnSpc>
            </a:pPr>
            <a:endParaRPr lang="fr-CA" sz="2400" u="sng" dirty="0"/>
          </a:p>
          <a:p>
            <a:pPr>
              <a:lnSpc>
                <a:spcPts val="2800"/>
              </a:lnSpc>
            </a:pPr>
            <a:r>
              <a:rPr lang="fr-CA" sz="2400" cap="small" dirty="0"/>
              <a:t>Soeur Gabriel Peters</a:t>
            </a:r>
            <a:r>
              <a:rPr lang="fr-CA" sz="2400" dirty="0"/>
              <a:t>, </a:t>
            </a:r>
            <a:r>
              <a:rPr lang="fr-CA" sz="2400" i="1" dirty="0"/>
              <a:t>Lire les Pères de l’Église. Cours de patrologie</a:t>
            </a:r>
            <a:r>
              <a:rPr lang="fr-CA" sz="2400" dirty="0"/>
              <a:t>, </a:t>
            </a:r>
            <a:r>
              <a:rPr lang="fr-CA" sz="2400" cap="small" dirty="0"/>
              <a:t>DDB</a:t>
            </a:r>
            <a:r>
              <a:rPr lang="fr-CA" sz="2400" dirty="0"/>
              <a:t>, 1981. Repéré sur le site: </a:t>
            </a:r>
            <a:r>
              <a:rPr lang="en-US" sz="2400" dirty="0"/>
              <a:t>www.patristique.org/Les-Peres-apostoliques-II-Ignace-d-Antioche.html</a:t>
            </a:r>
            <a:endParaRPr lang="fr-CA" sz="2400" u="sng" dirty="0"/>
          </a:p>
          <a:p>
            <a:endParaRPr lang="fr-CA" u="sng" dirty="0"/>
          </a:p>
          <a:p>
            <a:endParaRPr lang="fr-CA" dirty="0"/>
          </a:p>
        </p:txBody>
      </p:sp>
    </p:spTree>
    <p:extLst>
      <p:ext uri="{BB962C8B-B14F-4D97-AF65-F5344CB8AC3E}">
        <p14:creationId xmlns:p14="http://schemas.microsoft.com/office/powerpoint/2010/main" val="1838557862"/>
      </p:ext>
    </p:extLst>
  </p:cSld>
  <p:clrMapOvr>
    <a:masterClrMapping/>
  </p:clrMapOvr>
  <mc:AlternateContent xmlns:mc="http://schemas.openxmlformats.org/markup-compatibility/2006" xmlns:p14="http://schemas.microsoft.com/office/powerpoint/2010/main">
    <mc:Choice Requires="p14">
      <p:transition spd="slow" p14:dur="2000" advTm="4544"/>
    </mc:Choice>
    <mc:Fallback xmlns="">
      <p:transition spd="slow" advTm="454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51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Image 2"/>
          <p:cNvPicPr preferRelativeResize="0">
            <a:picLocks/>
          </p:cNvPicPr>
          <p:nvPr/>
        </p:nvPicPr>
        <p:blipFill rotWithShape="1">
          <a:blip r:embed="rId2"/>
          <a:srcRect r="15494"/>
          <a:stretch/>
        </p:blipFill>
        <p:spPr>
          <a:xfrm>
            <a:off x="0" y="0"/>
            <a:ext cx="5243336" cy="6840000"/>
          </a:xfrm>
          <a:prstGeom prst="rect">
            <a:avLst/>
          </a:prstGeom>
          <a:ln>
            <a:noFill/>
          </a:ln>
        </p:spPr>
      </p:pic>
      <p:sp>
        <p:nvSpPr>
          <p:cNvPr id="4" name="ZoneTexte 3"/>
          <p:cNvSpPr txBox="1"/>
          <p:nvPr/>
        </p:nvSpPr>
        <p:spPr>
          <a:xfrm>
            <a:off x="6118112" y="0"/>
            <a:ext cx="6073888" cy="6540252"/>
          </a:xfrm>
          <a:prstGeom prst="rect">
            <a:avLst/>
          </a:prstGeom>
          <a:noFill/>
        </p:spPr>
        <p:txBody>
          <a:bodyPr wrap="square" rtlCol="0">
            <a:spAutoFit/>
          </a:bodyPr>
          <a:lstStyle/>
          <a:p>
            <a:pPr algn="ctr">
              <a:lnSpc>
                <a:spcPct val="150000"/>
              </a:lnSpc>
            </a:pPr>
            <a:r>
              <a:rPr lang="fr-CA" sz="6600" dirty="0" smtClean="0"/>
              <a:t>Turquie</a:t>
            </a:r>
          </a:p>
          <a:p>
            <a:pPr algn="ctr"/>
            <a:r>
              <a:rPr lang="fr-CA" sz="4000" dirty="0" smtClean="0"/>
              <a:t>Smyrne = Izmir</a:t>
            </a:r>
            <a:endParaRPr lang="fr-CA" sz="4000" dirty="0"/>
          </a:p>
          <a:p>
            <a:pPr algn="ctr"/>
            <a:r>
              <a:rPr lang="fr-CA" sz="4000" dirty="0" err="1" smtClean="0"/>
              <a:t>Troas</a:t>
            </a:r>
            <a:r>
              <a:rPr lang="fr-CA" sz="4000" dirty="0" smtClean="0"/>
              <a:t> = </a:t>
            </a:r>
            <a:r>
              <a:rPr lang="fr-CA" sz="4000" dirty="0" err="1" smtClean="0"/>
              <a:t>Canakkale</a:t>
            </a:r>
            <a:r>
              <a:rPr lang="fr-CA" sz="4000" dirty="0" smtClean="0"/>
              <a:t>  </a:t>
            </a:r>
          </a:p>
          <a:p>
            <a:pPr algn="ctr"/>
            <a:r>
              <a:rPr lang="fr-CA" sz="4000" dirty="0" err="1" smtClean="0"/>
              <a:t>Tralles</a:t>
            </a:r>
            <a:r>
              <a:rPr lang="fr-CA" sz="4000" dirty="0" smtClean="0"/>
              <a:t> = Aydin</a:t>
            </a:r>
          </a:p>
          <a:p>
            <a:pPr algn="ctr"/>
            <a:r>
              <a:rPr lang="fr-CA" sz="4000" dirty="0" smtClean="0"/>
              <a:t>Éphèse: près de </a:t>
            </a:r>
            <a:r>
              <a:rPr lang="fr-CA" sz="4000" dirty="0" err="1" smtClean="0"/>
              <a:t>Kusadasi</a:t>
            </a:r>
            <a:endParaRPr lang="en-US" sz="4000" dirty="0"/>
          </a:p>
          <a:p>
            <a:pPr algn="ctr"/>
            <a:r>
              <a:rPr lang="fr-CA" sz="4000" dirty="0" smtClean="0"/>
              <a:t>Magnésie du Méandres</a:t>
            </a:r>
          </a:p>
          <a:p>
            <a:pPr algn="ctr"/>
            <a:r>
              <a:rPr lang="fr-CA" sz="4000" dirty="0" smtClean="0"/>
              <a:t>près d’</a:t>
            </a:r>
            <a:r>
              <a:rPr lang="fr-CA" sz="4000" dirty="0" err="1" smtClean="0"/>
              <a:t>Ephèse</a:t>
            </a:r>
            <a:endParaRPr lang="fr-CA" sz="4000" dirty="0" smtClean="0"/>
          </a:p>
          <a:p>
            <a:pPr algn="ctr"/>
            <a:r>
              <a:rPr lang="fr-CA" sz="4000" dirty="0" smtClean="0"/>
              <a:t>Philadelphie: entre Izmir et </a:t>
            </a:r>
            <a:r>
              <a:rPr lang="fr-CA" sz="4000" dirty="0" err="1" smtClean="0"/>
              <a:t>Usak</a:t>
            </a:r>
            <a:endParaRPr lang="fr-CA" sz="4000" dirty="0" smtClean="0"/>
          </a:p>
        </p:txBody>
      </p:sp>
      <p:sp>
        <p:nvSpPr>
          <p:cNvPr id="6" name="Ellipse 5"/>
          <p:cNvSpPr/>
          <p:nvPr/>
        </p:nvSpPr>
        <p:spPr>
          <a:xfrm>
            <a:off x="585216" y="1664208"/>
            <a:ext cx="1719072" cy="6035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Ellipse 6"/>
          <p:cNvSpPr/>
          <p:nvPr/>
        </p:nvSpPr>
        <p:spPr>
          <a:xfrm>
            <a:off x="786384" y="3438144"/>
            <a:ext cx="1719072" cy="768096"/>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lipse 8"/>
          <p:cNvSpPr/>
          <p:nvPr/>
        </p:nvSpPr>
        <p:spPr>
          <a:xfrm>
            <a:off x="585216" y="1664208"/>
            <a:ext cx="1719072" cy="60350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Ellipse 1"/>
          <p:cNvSpPr/>
          <p:nvPr/>
        </p:nvSpPr>
        <p:spPr>
          <a:xfrm>
            <a:off x="1499616" y="4206240"/>
            <a:ext cx="1005840" cy="3474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llipse 4"/>
          <p:cNvSpPr/>
          <p:nvPr/>
        </p:nvSpPr>
        <p:spPr>
          <a:xfrm>
            <a:off x="483496" y="4206240"/>
            <a:ext cx="5486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lipse 7"/>
          <p:cNvSpPr/>
          <p:nvPr/>
        </p:nvSpPr>
        <p:spPr>
          <a:xfrm>
            <a:off x="198896" y="4059936"/>
            <a:ext cx="1044688" cy="4937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lipse 9"/>
          <p:cNvSpPr/>
          <p:nvPr/>
        </p:nvSpPr>
        <p:spPr>
          <a:xfrm>
            <a:off x="2753480" y="3310128"/>
            <a:ext cx="658368" cy="47548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1139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ZoneTexte 1"/>
          <p:cNvSpPr txBox="1"/>
          <p:nvPr/>
        </p:nvSpPr>
        <p:spPr>
          <a:xfrm>
            <a:off x="236483" y="819806"/>
            <a:ext cx="11398469" cy="584775"/>
          </a:xfrm>
          <a:prstGeom prst="rect">
            <a:avLst/>
          </a:prstGeom>
          <a:noFill/>
        </p:spPr>
        <p:txBody>
          <a:bodyPr wrap="square" rtlCol="0">
            <a:spAutoFit/>
          </a:bodyPr>
          <a:lstStyle/>
          <a:p>
            <a:pPr algn="just"/>
            <a:endParaRPr lang="en-US" sz="3200" dirty="0"/>
          </a:p>
        </p:txBody>
      </p:sp>
      <p:sp>
        <p:nvSpPr>
          <p:cNvPr id="5" name="Rectangle 4"/>
          <p:cNvSpPr/>
          <p:nvPr/>
        </p:nvSpPr>
        <p:spPr>
          <a:xfrm>
            <a:off x="587828" y="1404581"/>
            <a:ext cx="11386457" cy="4401205"/>
          </a:xfrm>
          <a:prstGeom prst="rect">
            <a:avLst/>
          </a:prstGeom>
        </p:spPr>
        <p:txBody>
          <a:bodyPr wrap="square">
            <a:spAutoFit/>
          </a:bodyPr>
          <a:lstStyle/>
          <a:p>
            <a:pPr algn="just"/>
            <a:r>
              <a:rPr lang="fr-CA" sz="2800" dirty="0"/>
              <a:t> À Smyrne, Ignace fut accueilli par l’évêque Polycarpe </a:t>
            </a:r>
            <a:r>
              <a:rPr lang="fr-CA" sz="2800" dirty="0" smtClean="0"/>
              <a:t>et par toute la communauté chrétienne .</a:t>
            </a:r>
          </a:p>
          <a:p>
            <a:pPr algn="just"/>
            <a:endParaRPr lang="fr-CA" sz="2800" dirty="0"/>
          </a:p>
          <a:p>
            <a:pPr algn="just"/>
            <a:r>
              <a:rPr lang="fr-CA" sz="2800" dirty="0"/>
              <a:t> C’est dans cette ville qu’il reçut la visite des envoyés des Églises d’Éphèse, de </a:t>
            </a:r>
            <a:r>
              <a:rPr lang="fr-CA" sz="2800" dirty="0" smtClean="0"/>
              <a:t>Magnésie </a:t>
            </a:r>
            <a:r>
              <a:rPr lang="fr-CA" sz="2800" dirty="0"/>
              <a:t>du Méandre </a:t>
            </a:r>
            <a:r>
              <a:rPr lang="fr-CA" sz="2800" dirty="0" smtClean="0"/>
              <a:t>et </a:t>
            </a:r>
            <a:r>
              <a:rPr lang="fr-CA" sz="2800" dirty="0"/>
              <a:t>de </a:t>
            </a:r>
            <a:r>
              <a:rPr lang="fr-CA" sz="2800" dirty="0" err="1"/>
              <a:t>Tralles</a:t>
            </a:r>
            <a:r>
              <a:rPr lang="fr-CA" sz="2800" dirty="0"/>
              <a:t>. </a:t>
            </a:r>
          </a:p>
          <a:p>
            <a:pPr algn="just"/>
            <a:endParaRPr lang="fr-CA" sz="2800" dirty="0"/>
          </a:p>
          <a:p>
            <a:pPr algn="just"/>
            <a:r>
              <a:rPr lang="fr-CA" sz="2800" dirty="0"/>
              <a:t>Le séjour à Smyrne se prolongea sans doute quelque temps, puisque Ignace put écrire </a:t>
            </a:r>
            <a:r>
              <a:rPr lang="fr-CA" sz="2800" dirty="0" smtClean="0"/>
              <a:t>aux </a:t>
            </a:r>
            <a:r>
              <a:rPr lang="fr-CA" sz="2800" dirty="0"/>
              <a:t>Églises dont il venait de recevoir la visite ainsi qu’à l’Église de Rome. Cette dernière lettre est la seule qui soit datée (24 août</a:t>
            </a:r>
            <a:r>
              <a:rPr lang="fr-CA" sz="2800" dirty="0" smtClean="0"/>
              <a:t>). </a:t>
            </a:r>
            <a:r>
              <a:rPr lang="fr-CA" sz="2800" dirty="0"/>
              <a:t>Il importait que les Romains fussent informés de la date probable </a:t>
            </a:r>
            <a:r>
              <a:rPr lang="fr-CA" sz="2800" dirty="0" smtClean="0"/>
              <a:t>de </a:t>
            </a:r>
            <a:r>
              <a:rPr lang="fr-CA" sz="2800" dirty="0"/>
              <a:t>son arrivée.</a:t>
            </a:r>
            <a:endParaRPr lang="en-US" sz="2800" dirty="0"/>
          </a:p>
        </p:txBody>
      </p:sp>
    </p:spTree>
    <p:extLst>
      <p:ext uri="{BB962C8B-B14F-4D97-AF65-F5344CB8AC3E}">
        <p14:creationId xmlns:p14="http://schemas.microsoft.com/office/powerpoint/2010/main" val="2842305773"/>
      </p:ext>
    </p:extLst>
  </p:cSld>
  <p:clrMapOvr>
    <a:masterClrMapping/>
  </p:clrMapOvr>
  <mc:AlternateContent xmlns:mc="http://schemas.openxmlformats.org/markup-compatibility/2006" xmlns:p14="http://schemas.microsoft.com/office/powerpoint/2010/main">
    <mc:Choice Requires="p14">
      <p:transition spd="med" p14:dur="700" advTm="39902">
        <p:fade/>
      </p:transition>
    </mc:Choice>
    <mc:Fallback xmlns="">
      <p:transition spd="med" advTm="39902">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ZoneTexte 1"/>
          <p:cNvSpPr txBox="1"/>
          <p:nvPr/>
        </p:nvSpPr>
        <p:spPr>
          <a:xfrm>
            <a:off x="204952" y="150803"/>
            <a:ext cx="11698013" cy="6555641"/>
          </a:xfrm>
          <a:prstGeom prst="rect">
            <a:avLst/>
          </a:prstGeom>
          <a:noFill/>
        </p:spPr>
        <p:txBody>
          <a:bodyPr wrap="square" rtlCol="0">
            <a:spAutoFit/>
          </a:bodyPr>
          <a:lstStyle/>
          <a:p>
            <a:r>
              <a:rPr lang="fr-CA" sz="2800" b="1" dirty="0" smtClean="0"/>
              <a:t>                      </a:t>
            </a:r>
          </a:p>
          <a:p>
            <a:pPr algn="just"/>
            <a:r>
              <a:rPr lang="fr-CA" sz="2800" b="1" dirty="0" smtClean="0"/>
              <a:t>C’est </a:t>
            </a:r>
            <a:r>
              <a:rPr lang="fr-CA" sz="2800" b="1" dirty="0"/>
              <a:t>dans la lettre aux Romains, que nous retrouvons dans la Liturgie des Heures </a:t>
            </a:r>
            <a:r>
              <a:rPr lang="fr-CA" sz="2800" b="1" dirty="0" smtClean="0"/>
              <a:t>au </a:t>
            </a:r>
            <a:r>
              <a:rPr lang="fr-CA" sz="2800" b="1" dirty="0"/>
              <a:t>jour de sa </a:t>
            </a:r>
            <a:r>
              <a:rPr lang="fr-CA" sz="2800" b="1" dirty="0" smtClean="0"/>
              <a:t>fête,</a:t>
            </a:r>
            <a:r>
              <a:rPr lang="fr-CA" sz="2600" dirty="0" smtClean="0"/>
              <a:t> </a:t>
            </a:r>
            <a:r>
              <a:rPr lang="fr-CA" sz="2800" b="1" dirty="0" smtClean="0"/>
              <a:t>qu’Ignace supplie ceux-ci de </a:t>
            </a:r>
            <a:r>
              <a:rPr lang="fr-CA" sz="2800" b="1" dirty="0"/>
              <a:t>ne tenter aucune démarche en sa </a:t>
            </a:r>
            <a:r>
              <a:rPr lang="fr-CA" sz="2800" b="1" dirty="0" smtClean="0"/>
              <a:t>faveur pour ne pas le priver de l’objet de son désir et de son espérance. </a:t>
            </a:r>
          </a:p>
          <a:p>
            <a:pPr algn="just"/>
            <a:r>
              <a:rPr lang="fr-CA" sz="2800" dirty="0" smtClean="0"/>
              <a:t>«</a:t>
            </a:r>
            <a:r>
              <a:rPr lang="fr-CA" sz="2800" dirty="0"/>
              <a:t> Je vous en supplie, n’ayez pas pour moi une bienveillance inopportune</a:t>
            </a:r>
            <a:r>
              <a:rPr lang="fr-CA" sz="2800" dirty="0" smtClean="0"/>
              <a:t>.</a:t>
            </a:r>
          </a:p>
          <a:p>
            <a:pPr algn="just"/>
            <a:r>
              <a:rPr lang="fr-CA" sz="2800" dirty="0" smtClean="0"/>
              <a:t>Laissez-moi </a:t>
            </a:r>
            <a:r>
              <a:rPr lang="fr-CA" sz="2800" dirty="0"/>
              <a:t>être la pâture des bêtes, par lesquelles il me sera possible </a:t>
            </a:r>
            <a:endParaRPr lang="fr-CA" sz="2800" dirty="0" smtClean="0"/>
          </a:p>
          <a:p>
            <a:pPr algn="just"/>
            <a:r>
              <a:rPr lang="fr-CA" sz="2800" dirty="0" smtClean="0"/>
              <a:t>de </a:t>
            </a:r>
            <a:r>
              <a:rPr lang="fr-CA" sz="2800" dirty="0"/>
              <a:t>trouver Dieu</a:t>
            </a:r>
            <a:r>
              <a:rPr lang="fr-CA" sz="2800" dirty="0" smtClean="0"/>
              <a:t>. »</a:t>
            </a:r>
          </a:p>
          <a:p>
            <a:pPr algn="just"/>
            <a:r>
              <a:rPr lang="fr-CA" sz="2800" dirty="0" smtClean="0"/>
              <a:t>« </a:t>
            </a:r>
            <a:r>
              <a:rPr lang="fr-CA" sz="2800" dirty="0"/>
              <a:t>C’est bien vivant que je vous écris, désirant de mourir. </a:t>
            </a:r>
          </a:p>
          <a:p>
            <a:pPr algn="just"/>
            <a:r>
              <a:rPr lang="fr-CA" sz="2800" dirty="0" smtClean="0"/>
              <a:t>Mon </a:t>
            </a:r>
            <a:r>
              <a:rPr lang="fr-CA" sz="2800" dirty="0"/>
              <a:t>désir terrestre a été </a:t>
            </a:r>
            <a:r>
              <a:rPr lang="fr-CA" sz="2800" dirty="0" smtClean="0"/>
              <a:t>crucifié, et </a:t>
            </a:r>
            <a:r>
              <a:rPr lang="fr-CA" sz="2800" dirty="0"/>
              <a:t>il n’y a plus en moi de </a:t>
            </a:r>
            <a:r>
              <a:rPr lang="fr-CA" sz="2800" dirty="0" smtClean="0"/>
              <a:t>feu </a:t>
            </a:r>
            <a:r>
              <a:rPr lang="fr-CA" sz="2800" dirty="0"/>
              <a:t>pour aimer la matière, </a:t>
            </a:r>
            <a:r>
              <a:rPr lang="fr-CA" sz="2800" dirty="0" smtClean="0"/>
              <a:t>mais </a:t>
            </a:r>
            <a:r>
              <a:rPr lang="fr-CA" sz="2800" dirty="0"/>
              <a:t>en moi une "eau vive" </a:t>
            </a:r>
            <a:r>
              <a:rPr lang="fr-CA" sz="2800" dirty="0" smtClean="0"/>
              <a:t>qui </a:t>
            </a:r>
            <a:r>
              <a:rPr lang="fr-CA" sz="2800" dirty="0"/>
              <a:t>murmure et qui dit au-dedans de moi : </a:t>
            </a:r>
            <a:endParaRPr lang="fr-CA" sz="2800" dirty="0" smtClean="0"/>
          </a:p>
          <a:p>
            <a:pPr algn="just"/>
            <a:r>
              <a:rPr lang="fr-CA" sz="2800" dirty="0" smtClean="0"/>
              <a:t>" </a:t>
            </a:r>
            <a:r>
              <a:rPr lang="fr-CA" sz="2800" dirty="0"/>
              <a:t>Viens vers le Père " </a:t>
            </a:r>
            <a:r>
              <a:rPr lang="fr-CA" sz="2800" dirty="0" smtClean="0"/>
              <a:t>. »</a:t>
            </a:r>
            <a:endParaRPr lang="fr-CA" sz="2800" dirty="0"/>
          </a:p>
          <a:p>
            <a:pPr algn="just"/>
            <a:r>
              <a:rPr lang="fr-CA" sz="2800" dirty="0" smtClean="0"/>
              <a:t>«  </a:t>
            </a:r>
            <a:r>
              <a:rPr lang="fr-CA" sz="2800" dirty="0"/>
              <a:t>Je ne me plais plus à une nourriture de corruption ni aux plaisirs de cette vie ; </a:t>
            </a:r>
            <a:endParaRPr lang="fr-CA" sz="2800" dirty="0" smtClean="0"/>
          </a:p>
          <a:p>
            <a:pPr algn="just"/>
            <a:r>
              <a:rPr lang="fr-CA" sz="2800" dirty="0" smtClean="0"/>
              <a:t>c’est </a:t>
            </a:r>
            <a:r>
              <a:rPr lang="fr-CA" sz="2800" dirty="0"/>
              <a:t>le pain de Dieu que je veux, qui est la chair de </a:t>
            </a:r>
            <a:r>
              <a:rPr lang="fr-CA" sz="2800" dirty="0" smtClean="0"/>
              <a:t>Jésus-Christ</a:t>
            </a:r>
            <a:r>
              <a:rPr lang="fr-CA" sz="2800" dirty="0"/>
              <a:t>, de la race de David </a:t>
            </a:r>
            <a:r>
              <a:rPr lang="fr-CA" sz="2800" dirty="0" smtClean="0"/>
              <a:t> et </a:t>
            </a:r>
            <a:r>
              <a:rPr lang="fr-CA" sz="2800" dirty="0"/>
              <a:t>pour boisson je veux son sang, qui est l’amour incorruptible</a:t>
            </a:r>
            <a:r>
              <a:rPr lang="fr-CA" sz="2800" dirty="0" smtClean="0"/>
              <a:t>. » </a:t>
            </a:r>
            <a:endParaRPr lang="en-US" sz="2800" dirty="0"/>
          </a:p>
        </p:txBody>
      </p:sp>
      <p:sp>
        <p:nvSpPr>
          <p:cNvPr id="3" name="Rectangle 2"/>
          <p:cNvSpPr/>
          <p:nvPr/>
        </p:nvSpPr>
        <p:spPr>
          <a:xfrm>
            <a:off x="3048000" y="3105835"/>
            <a:ext cx="6096000" cy="369332"/>
          </a:xfrm>
          <a:prstGeom prst="rect">
            <a:avLst/>
          </a:prstGeom>
        </p:spPr>
        <p:txBody>
          <a:bodyPr>
            <a:spAutoFit/>
          </a:bodyPr>
          <a:lstStyle/>
          <a:p>
            <a:endParaRPr lang="en-US" dirty="0"/>
          </a:p>
        </p:txBody>
      </p:sp>
    </p:spTree>
    <p:custDataLst>
      <p:tags r:id="rId1"/>
    </p:custDataLst>
    <p:extLst>
      <p:ext uri="{BB962C8B-B14F-4D97-AF65-F5344CB8AC3E}">
        <p14:creationId xmlns:p14="http://schemas.microsoft.com/office/powerpoint/2010/main" val="679338593"/>
      </p:ext>
    </p:extLst>
  </p:cSld>
  <p:clrMapOvr>
    <a:masterClrMapping/>
  </p:clrMapOvr>
  <p:transition spd="slow" advTm="74554">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1000"/>
                                        <p:tgtEl>
                                          <p:spTgt spid="2">
                                            <p:txEl>
                                              <p:pRg st="4" end="4"/>
                                            </p:txEl>
                                          </p:spTgt>
                                        </p:tgtEl>
                                      </p:cBhvr>
                                    </p:animEffect>
                                    <p:anim calcmode="lin" valueType="num">
                                      <p:cBhvr>
                                        <p:cTn id="3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1000"/>
                                        <p:tgtEl>
                                          <p:spTgt spid="2">
                                            <p:txEl>
                                              <p:pRg st="5" end="5"/>
                                            </p:txEl>
                                          </p:spTgt>
                                        </p:tgtEl>
                                      </p:cBhvr>
                                    </p:animEffect>
                                    <p:anim calcmode="lin" valueType="num">
                                      <p:cBhvr>
                                        <p:cTn id="3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1000"/>
                                        <p:tgtEl>
                                          <p:spTgt spid="2">
                                            <p:txEl>
                                              <p:pRg st="6" end="6"/>
                                            </p:txEl>
                                          </p:spTgt>
                                        </p:tgtEl>
                                      </p:cBhvr>
                                    </p:animEffect>
                                    <p:anim calcmode="lin" valueType="num">
                                      <p:cBhvr>
                                        <p:cTn id="4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2">
                                            <p:txEl>
                                              <p:pRg st="7" end="7"/>
                                            </p:txEl>
                                          </p:spTgt>
                                        </p:tgtEl>
                                        <p:attrNameLst>
                                          <p:attrName>style.visibility</p:attrName>
                                        </p:attrNameLst>
                                      </p:cBhvr>
                                      <p:to>
                                        <p:strVal val="visible"/>
                                      </p:to>
                                    </p:set>
                                    <p:animEffect transition="in" filter="fade">
                                      <p:cBhvr>
                                        <p:cTn id="48" dur="1000"/>
                                        <p:tgtEl>
                                          <p:spTgt spid="2">
                                            <p:txEl>
                                              <p:pRg st="7" end="7"/>
                                            </p:txEl>
                                          </p:spTgt>
                                        </p:tgtEl>
                                      </p:cBhvr>
                                    </p:animEffect>
                                    <p:anim calcmode="lin" valueType="num">
                                      <p:cBhvr>
                                        <p:cTn id="4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Effect transition="in" filter="fade">
                                      <p:cBhvr>
                                        <p:cTn id="55" dur="1000"/>
                                        <p:tgtEl>
                                          <p:spTgt spid="2">
                                            <p:txEl>
                                              <p:pRg st="8" end="8"/>
                                            </p:txEl>
                                          </p:spTgt>
                                        </p:tgtEl>
                                      </p:cBhvr>
                                    </p:animEffect>
                                    <p:anim calcmode="lin" valueType="num">
                                      <p:cBhvr>
                                        <p:cTn id="56"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2">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2">
                                            <p:txEl>
                                              <p:pRg st="9" end="9"/>
                                            </p:txEl>
                                          </p:spTgt>
                                        </p:tgtEl>
                                        <p:attrNameLst>
                                          <p:attrName>style.visibility</p:attrName>
                                        </p:attrNameLst>
                                      </p:cBhvr>
                                      <p:to>
                                        <p:strVal val="visible"/>
                                      </p:to>
                                    </p:set>
                                    <p:animEffect transition="in" filter="fade">
                                      <p:cBhvr>
                                        <p:cTn id="60" dur="1000"/>
                                        <p:tgtEl>
                                          <p:spTgt spid="2">
                                            <p:txEl>
                                              <p:pRg st="9" end="9"/>
                                            </p:txEl>
                                          </p:spTgt>
                                        </p:tgtEl>
                                      </p:cBhvr>
                                    </p:animEffect>
                                    <p:anim calcmode="lin" valueType="num">
                                      <p:cBhvr>
                                        <p:cTn id="6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239486" y="239486"/>
            <a:ext cx="11647714" cy="5663089"/>
          </a:xfrm>
          <a:prstGeom prst="rect">
            <a:avLst/>
          </a:prstGeom>
        </p:spPr>
        <p:txBody>
          <a:bodyPr wrap="square">
            <a:spAutoFit/>
          </a:bodyPr>
          <a:lstStyle/>
          <a:p>
            <a:endParaRPr lang="fr-CA" sz="3200" dirty="0" smtClean="0">
              <a:latin typeface="Calibri" panose="020F0502020204030204" pitchFamily="34" charset="0"/>
              <a:ea typeface="Calibri" panose="020F0502020204030204" pitchFamily="34" charset="0"/>
              <a:cs typeface="Times New Roman" panose="02020603050405020304" pitchFamily="18" charset="0"/>
            </a:endParaRPr>
          </a:p>
          <a:p>
            <a:endParaRPr lang="fr-CA" sz="3000" dirty="0">
              <a:latin typeface="Calibri" panose="020F0502020204030204" pitchFamily="34" charset="0"/>
              <a:ea typeface="Calibri" panose="020F0502020204030204" pitchFamily="34" charset="0"/>
              <a:cs typeface="Times New Roman" panose="02020603050405020304" pitchFamily="18" charset="0"/>
            </a:endParaRPr>
          </a:p>
          <a:p>
            <a:pPr algn="ctr"/>
            <a:r>
              <a:rPr lang="fr-CA" sz="3000" dirty="0" smtClean="0">
                <a:latin typeface="Calibri" panose="020F0502020204030204" pitchFamily="34" charset="0"/>
                <a:ea typeface="Calibri" panose="020F0502020204030204" pitchFamily="34" charset="0"/>
                <a:cs typeface="Times New Roman" panose="02020603050405020304" pitchFamily="18" charset="0"/>
              </a:rPr>
              <a:t>À </a:t>
            </a:r>
            <a:r>
              <a:rPr lang="fr-CA" sz="3000" dirty="0" err="1">
                <a:latin typeface="Calibri" panose="020F0502020204030204" pitchFamily="34" charset="0"/>
                <a:ea typeface="Calibri" panose="020F0502020204030204" pitchFamily="34" charset="0"/>
                <a:cs typeface="Times New Roman" panose="02020603050405020304" pitchFamily="18" charset="0"/>
              </a:rPr>
              <a:t>Troas</a:t>
            </a:r>
            <a:r>
              <a:rPr lang="fr-CA" sz="3000" dirty="0">
                <a:latin typeface="Calibri" panose="020F0502020204030204" pitchFamily="34" charset="0"/>
                <a:ea typeface="Calibri" panose="020F0502020204030204" pitchFamily="34" charset="0"/>
                <a:cs typeface="Times New Roman" panose="02020603050405020304" pitchFamily="18" charset="0"/>
              </a:rPr>
              <a:t>, Ignace reçoit une </a:t>
            </a:r>
            <a:r>
              <a:rPr lang="fr-CA" sz="3000" dirty="0" smtClean="0">
                <a:latin typeface="Calibri" panose="020F0502020204030204" pitchFamily="34" charset="0"/>
                <a:ea typeface="Calibri" panose="020F0502020204030204" pitchFamily="34" charset="0"/>
                <a:cs typeface="Times New Roman" panose="02020603050405020304" pitchFamily="18" charset="0"/>
              </a:rPr>
              <a:t>heureuse nouvelle </a:t>
            </a:r>
            <a:r>
              <a:rPr lang="fr-CA" sz="3000" dirty="0">
                <a:latin typeface="Calibri" panose="020F0502020204030204" pitchFamily="34" charset="0"/>
                <a:ea typeface="Calibri" panose="020F0502020204030204" pitchFamily="34" charset="0"/>
                <a:cs typeface="Times New Roman" panose="02020603050405020304" pitchFamily="18" charset="0"/>
              </a:rPr>
              <a:t>: </a:t>
            </a:r>
            <a:endParaRPr lang="fr-CA" sz="3000" dirty="0" smtClean="0">
              <a:latin typeface="Calibri" panose="020F0502020204030204" pitchFamily="34" charset="0"/>
              <a:ea typeface="Calibri" panose="020F0502020204030204" pitchFamily="34" charset="0"/>
              <a:cs typeface="Times New Roman" panose="02020603050405020304" pitchFamily="18" charset="0"/>
            </a:endParaRPr>
          </a:p>
          <a:p>
            <a:pPr algn="ctr"/>
            <a:r>
              <a:rPr lang="fr-CA" sz="3000" dirty="0" smtClean="0">
                <a:latin typeface="Calibri" panose="020F0502020204030204" pitchFamily="34" charset="0"/>
                <a:ea typeface="Calibri" panose="020F0502020204030204" pitchFamily="34" charset="0"/>
                <a:cs typeface="Times New Roman" panose="02020603050405020304" pitchFamily="18" charset="0"/>
              </a:rPr>
              <a:t>toute </a:t>
            </a:r>
            <a:r>
              <a:rPr lang="fr-CA" sz="3000" dirty="0">
                <a:latin typeface="Calibri" panose="020F0502020204030204" pitchFamily="34" charset="0"/>
                <a:ea typeface="Calibri" panose="020F0502020204030204" pitchFamily="34" charset="0"/>
                <a:cs typeface="Times New Roman" panose="02020603050405020304" pitchFamily="18" charset="0"/>
              </a:rPr>
              <a:t>persécution a cessé dans son Église d’Antioche. </a:t>
            </a:r>
            <a:endParaRPr lang="fr-CA" sz="3000" dirty="0" smtClean="0">
              <a:latin typeface="Calibri" panose="020F0502020204030204" pitchFamily="34" charset="0"/>
              <a:ea typeface="Calibri" panose="020F0502020204030204" pitchFamily="34" charset="0"/>
              <a:cs typeface="Times New Roman" panose="02020603050405020304" pitchFamily="18" charset="0"/>
            </a:endParaRPr>
          </a:p>
          <a:p>
            <a:pPr algn="ctr"/>
            <a:endParaRPr lang="fr-CA" sz="3000" dirty="0" smtClean="0">
              <a:latin typeface="Calibri" panose="020F0502020204030204" pitchFamily="34" charset="0"/>
              <a:ea typeface="Calibri" panose="020F0502020204030204" pitchFamily="34" charset="0"/>
              <a:cs typeface="Times New Roman" panose="02020603050405020304" pitchFamily="18" charset="0"/>
            </a:endParaRPr>
          </a:p>
          <a:p>
            <a:r>
              <a:rPr lang="fr-CA" sz="3000" dirty="0" smtClean="0">
                <a:latin typeface="Calibri" panose="020F0502020204030204" pitchFamily="34" charset="0"/>
                <a:ea typeface="Calibri" panose="020F0502020204030204" pitchFamily="34" charset="0"/>
                <a:cs typeface="Times New Roman" panose="02020603050405020304" pitchFamily="18" charset="0"/>
              </a:rPr>
              <a:t>Il </a:t>
            </a:r>
            <a:r>
              <a:rPr lang="fr-CA" sz="3000" dirty="0">
                <a:latin typeface="Calibri" panose="020F0502020204030204" pitchFamily="34" charset="0"/>
                <a:ea typeface="Calibri" panose="020F0502020204030204" pitchFamily="34" charset="0"/>
                <a:cs typeface="Times New Roman" panose="02020603050405020304" pitchFamily="18" charset="0"/>
              </a:rPr>
              <a:t>écrit alors trois lettres : les lettres aux communautés de Philadelphie et de </a:t>
            </a:r>
            <a:r>
              <a:rPr lang="fr-CA" sz="3000" dirty="0" smtClean="0">
                <a:latin typeface="Calibri" panose="020F0502020204030204" pitchFamily="34" charset="0"/>
                <a:ea typeface="Calibri" panose="020F0502020204030204" pitchFamily="34" charset="0"/>
                <a:cs typeface="Times New Roman" panose="02020603050405020304" pitchFamily="18" charset="0"/>
              </a:rPr>
              <a:t>Smyrne</a:t>
            </a:r>
            <a:r>
              <a:rPr lang="en-US" sz="3000" dirty="0" smtClean="0">
                <a:latin typeface="Calibri" panose="020F0502020204030204" pitchFamily="34" charset="0"/>
                <a:ea typeface="Calibri" panose="020F0502020204030204" pitchFamily="34" charset="0"/>
                <a:cs typeface="Times New Roman" panose="02020603050405020304" pitchFamily="18" charset="0"/>
              </a:rPr>
              <a:t> et </a:t>
            </a:r>
            <a:r>
              <a:rPr lang="fr-CA" sz="3000" dirty="0" smtClean="0">
                <a:latin typeface="Calibri" panose="020F0502020204030204" pitchFamily="34" charset="0"/>
                <a:ea typeface="Calibri" panose="020F0502020204030204" pitchFamily="34" charset="0"/>
                <a:cs typeface="Times New Roman" panose="02020603050405020304" pitchFamily="18" charset="0"/>
              </a:rPr>
              <a:t>la </a:t>
            </a:r>
            <a:r>
              <a:rPr lang="fr-CA" sz="3000" dirty="0">
                <a:latin typeface="Calibri" panose="020F0502020204030204" pitchFamily="34" charset="0"/>
                <a:ea typeface="Calibri" panose="020F0502020204030204" pitchFamily="34" charset="0"/>
                <a:cs typeface="Times New Roman" panose="02020603050405020304" pitchFamily="18" charset="0"/>
              </a:rPr>
              <a:t>lettre à l’évêque de Smyrne : Polycarpe</a:t>
            </a:r>
            <a:r>
              <a:rPr lang="fr-CA" sz="3000" dirty="0" smtClean="0">
                <a:latin typeface="Calibri" panose="020F0502020204030204" pitchFamily="34" charset="0"/>
                <a:ea typeface="Calibri" panose="020F0502020204030204" pitchFamily="34" charset="0"/>
                <a:cs typeface="Times New Roman" panose="02020603050405020304" pitchFamily="18" charset="0"/>
              </a:rPr>
              <a:t>.</a:t>
            </a:r>
          </a:p>
          <a:p>
            <a:endParaRPr lang="fr-CA" sz="3000" dirty="0">
              <a:latin typeface="Calibri" panose="020F0502020204030204" pitchFamily="34" charset="0"/>
              <a:ea typeface="Calibri" panose="020F0502020204030204" pitchFamily="34" charset="0"/>
              <a:cs typeface="Times New Roman" panose="02020603050405020304" pitchFamily="18" charset="0"/>
            </a:endParaRPr>
          </a:p>
          <a:p>
            <a:r>
              <a:rPr lang="fr-CA" sz="3000" dirty="0"/>
              <a:t>Les derniers mots de la lettre à Polycarpe sont les derniers que nous entendrons d’Ignace :</a:t>
            </a:r>
            <a:endParaRPr lang="en-US" sz="3000" dirty="0"/>
          </a:p>
          <a:p>
            <a:r>
              <a:rPr lang="fr-CA" sz="3000" dirty="0"/>
              <a:t> </a:t>
            </a:r>
            <a:r>
              <a:rPr lang="fr-CA" sz="3000" dirty="0" smtClean="0"/>
              <a:t>« Je </a:t>
            </a:r>
            <a:r>
              <a:rPr lang="fr-CA" sz="3000" dirty="0"/>
              <a:t>vous dis un éternel adieu en Jésus-Christ notre Dieu. Puissiez-vous demeurer toujours en Lui, dans </a:t>
            </a:r>
            <a:r>
              <a:rPr lang="fr-CA" sz="3000" u="sng" dirty="0"/>
              <a:t>l’unité de Dieu </a:t>
            </a:r>
            <a:r>
              <a:rPr lang="fr-CA" sz="3000" dirty="0"/>
              <a:t>et sous sa </a:t>
            </a:r>
            <a:r>
              <a:rPr lang="fr-CA" sz="3000" dirty="0" smtClean="0"/>
              <a:t>surveillance ».</a:t>
            </a:r>
            <a:endParaRPr lang="en-US" sz="3000" dirty="0">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164789307"/>
      </p:ext>
    </p:extLst>
  </p:cSld>
  <p:clrMapOvr>
    <a:masterClrMapping/>
  </p:clrMapOvr>
  <mc:AlternateContent xmlns:mc="http://schemas.openxmlformats.org/markup-compatibility/2006" xmlns:p14="http://schemas.microsoft.com/office/powerpoint/2010/main">
    <mc:Choice Requires="p14">
      <p:transition spd="slow" p14:dur="1500" advTm="36409">
        <p:split orient="vert"/>
      </p:transition>
    </mc:Choice>
    <mc:Fallback xmlns="">
      <p:transition spd="slow" advTm="36409">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Effect transition="in" filter="fade">
                                      <p:cBhvr>
                                        <p:cTn id="15" dur="1000"/>
                                        <p:tgtEl>
                                          <p:spTgt spid="2">
                                            <p:txEl>
                                              <p:pRg st="5" end="5"/>
                                            </p:txEl>
                                          </p:spTgt>
                                        </p:tgtEl>
                                      </p:cBhvr>
                                    </p:animEffect>
                                    <p:anim calcmode="lin" valueType="num">
                                      <p:cBhvr>
                                        <p:cTn id="1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1000"/>
                                        <p:tgtEl>
                                          <p:spTgt spid="2">
                                            <p:txEl>
                                              <p:pRg st="7" end="7"/>
                                            </p:txEl>
                                          </p:spTgt>
                                        </p:tgtEl>
                                      </p:cBhvr>
                                    </p:animEffect>
                                    <p:anim calcmode="lin" valueType="num">
                                      <p:cBhvr>
                                        <p:cTn id="2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1000"/>
                                        <p:tgtEl>
                                          <p:spTgt spid="2">
                                            <p:txEl>
                                              <p:pRg st="8" end="8"/>
                                            </p:txEl>
                                          </p:spTgt>
                                        </p:tgtEl>
                                      </p:cBhvr>
                                    </p:animEffect>
                                    <p:anim calcmode="lin" valueType="num">
                                      <p:cBhvr>
                                        <p:cTn id="2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2" name="Espace réservé pour une image  5" descr="C:\Users\Niviciat\Pictures\Sylvie\Unité.jpg"/>
          <p:cNvPicPr>
            <a:picLocks/>
          </p:cNvPicPr>
          <p:nvPr/>
        </p:nvPicPr>
        <p:blipFill>
          <a:blip r:embed="rId3">
            <a:extLst>
              <a:ext uri="{28A0092B-C50C-407E-A947-70E740481C1C}">
                <a14:useLocalDpi xmlns:a14="http://schemas.microsoft.com/office/drawing/2010/main" val="0"/>
              </a:ext>
            </a:extLst>
          </a:blip>
          <a:srcRect l="7732" r="7732"/>
          <a:stretch>
            <a:fillRect/>
          </a:stretch>
        </p:blipFill>
        <p:spPr bwMode="auto">
          <a:xfrm>
            <a:off x="5366068" y="992187"/>
            <a:ext cx="6172200" cy="4873625"/>
          </a:xfrm>
          <a:prstGeom prst="rect">
            <a:avLst/>
          </a:prstGeom>
          <a:noFill/>
          <a:ln>
            <a:noFill/>
          </a:ln>
        </p:spPr>
      </p:pic>
      <p:sp>
        <p:nvSpPr>
          <p:cNvPr id="5" name="ZoneTexte 4"/>
          <p:cNvSpPr txBox="1"/>
          <p:nvPr/>
        </p:nvSpPr>
        <p:spPr>
          <a:xfrm>
            <a:off x="533400" y="1595497"/>
            <a:ext cx="4394200" cy="3877985"/>
          </a:xfrm>
          <a:prstGeom prst="rect">
            <a:avLst/>
          </a:prstGeom>
          <a:noFill/>
        </p:spPr>
        <p:txBody>
          <a:bodyPr wrap="square" rtlCol="0">
            <a:spAutoFit/>
          </a:bodyPr>
          <a:lstStyle/>
          <a:p>
            <a:pPr algn="ctr"/>
            <a:r>
              <a:rPr lang="fr-CA" sz="6600" b="1" dirty="0" smtClean="0"/>
              <a:t>L’UNITÉ</a:t>
            </a:r>
          </a:p>
          <a:p>
            <a:pPr algn="ctr"/>
            <a:endParaRPr lang="fr-CA" dirty="0" smtClean="0"/>
          </a:p>
          <a:p>
            <a:pPr algn="ctr"/>
            <a:endParaRPr lang="fr-CA" dirty="0"/>
          </a:p>
          <a:p>
            <a:pPr algn="ctr"/>
            <a:endParaRPr lang="fr-CA" dirty="0" smtClean="0"/>
          </a:p>
          <a:p>
            <a:pPr algn="ctr"/>
            <a:endParaRPr lang="fr-CA" dirty="0"/>
          </a:p>
          <a:p>
            <a:pPr algn="ctr"/>
            <a:r>
              <a:rPr lang="fr-CA" sz="3600" dirty="0" smtClean="0"/>
              <a:t>Ce mot peut résumer</a:t>
            </a:r>
          </a:p>
          <a:p>
            <a:pPr algn="ctr"/>
            <a:r>
              <a:rPr lang="fr-CA" sz="3600" dirty="0" smtClean="0"/>
              <a:t>  toute la pensée </a:t>
            </a:r>
          </a:p>
          <a:p>
            <a:pPr algn="ctr"/>
            <a:r>
              <a:rPr lang="fr-CA" sz="3600" dirty="0" smtClean="0"/>
              <a:t>d’Ignace</a:t>
            </a:r>
            <a:endParaRPr lang="en-US" sz="3600" dirty="0"/>
          </a:p>
        </p:txBody>
      </p:sp>
    </p:spTree>
    <p:custDataLst>
      <p:tags r:id="rId1"/>
    </p:custDataLst>
    <p:extLst>
      <p:ext uri="{BB962C8B-B14F-4D97-AF65-F5344CB8AC3E}">
        <p14:creationId xmlns:p14="http://schemas.microsoft.com/office/powerpoint/2010/main" val="4121275675"/>
      </p:ext>
    </p:extLst>
  </p:cSld>
  <p:clrMapOvr>
    <a:masterClrMapping/>
  </p:clrMapOvr>
  <mc:AlternateContent xmlns:mc="http://schemas.openxmlformats.org/markup-compatibility/2006" xmlns:p14="http://schemas.microsoft.com/office/powerpoint/2010/main">
    <mc:Choice Requires="p14">
      <p:transition spd="med" p14:dur="700" advTm="9344">
        <p:fade/>
      </p:transition>
    </mc:Choice>
    <mc:Fallback xmlns="">
      <p:transition spd="med" advTm="934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500"/>
                                        <p:tgtEl>
                                          <p:spTgt spid="5">
                                            <p:txEl>
                                              <p:pRg st="5" end="5"/>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animEffect transition="in" filter="fade">
                                      <p:cBhvr>
                                        <p:cTn id="15" dur="500"/>
                                        <p:tgtEl>
                                          <p:spTgt spid="5">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7" end="7"/>
                                            </p:txEl>
                                          </p:spTgt>
                                        </p:tgtEl>
                                        <p:attrNameLst>
                                          <p:attrName>style.visibility</p:attrName>
                                        </p:attrNameLst>
                                      </p:cBhvr>
                                      <p:to>
                                        <p:strVal val="visible"/>
                                      </p:to>
                                    </p:set>
                                    <p:animEffect transition="in" filter="fade">
                                      <p:cBhvr>
                                        <p:cTn id="1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Espace réservé du texte 3"/>
          <p:cNvSpPr>
            <a:spLocks noGrp="1"/>
          </p:cNvSpPr>
          <p:nvPr>
            <p:ph type="body" sz="half" idx="4294967295"/>
          </p:nvPr>
        </p:nvSpPr>
        <p:spPr>
          <a:xfrm>
            <a:off x="-1" y="0"/>
            <a:ext cx="12192001" cy="6858000"/>
          </a:xfr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txBody>
          <a:bodyPr>
            <a:normAutofit/>
          </a:bodyPr>
          <a:lstStyle/>
          <a:p>
            <a:endParaRPr lang="fr-CA" sz="2800" dirty="0" smtClean="0"/>
          </a:p>
          <a:p>
            <a:pPr marL="0" indent="0">
              <a:buNone/>
            </a:pPr>
            <a:endParaRPr lang="fr-CA" sz="2800" dirty="0" smtClean="0"/>
          </a:p>
          <a:p>
            <a:pPr marL="0" indent="0" algn="ctr">
              <a:buNone/>
            </a:pPr>
            <a:r>
              <a:rPr lang="fr-CA" sz="4200" dirty="0" smtClean="0"/>
              <a:t> Unité de Dieu </a:t>
            </a:r>
          </a:p>
          <a:p>
            <a:pPr marL="0" indent="0" algn="ctr">
              <a:buNone/>
            </a:pPr>
            <a:r>
              <a:rPr lang="fr-CA" sz="4200" dirty="0" smtClean="0"/>
              <a:t>Unité de Dieu et du Christ </a:t>
            </a:r>
          </a:p>
          <a:p>
            <a:pPr marL="0" indent="0" algn="ctr">
              <a:buNone/>
            </a:pPr>
            <a:r>
              <a:rPr lang="fr-CA" sz="4200" dirty="0" smtClean="0"/>
              <a:t>Unité du Christ </a:t>
            </a:r>
          </a:p>
          <a:p>
            <a:pPr marL="0" indent="0" algn="ctr">
              <a:buNone/>
            </a:pPr>
            <a:r>
              <a:rPr lang="fr-CA" sz="4200" dirty="0" smtClean="0"/>
              <a:t>Unité du chrétien avec le Christ</a:t>
            </a:r>
          </a:p>
          <a:p>
            <a:pPr marL="0" indent="0" algn="ctr">
              <a:buNone/>
            </a:pPr>
            <a:r>
              <a:rPr lang="fr-CA" sz="4200" dirty="0" smtClean="0"/>
              <a:t>Mystique de l’unité ou de l’imitation ?</a:t>
            </a:r>
            <a:endParaRPr lang="en-US" sz="4200" dirty="0" smtClean="0"/>
          </a:p>
          <a:p>
            <a:pPr marL="0" indent="0" algn="ctr">
              <a:buNone/>
            </a:pPr>
            <a:r>
              <a:rPr lang="fr-CA" sz="4200" dirty="0" smtClean="0"/>
              <a:t>Unité des chrétiens, unité de l’Église</a:t>
            </a:r>
          </a:p>
          <a:p>
            <a:pPr marL="0" indent="0" algn="ctr">
              <a:buNone/>
            </a:pPr>
            <a:r>
              <a:rPr lang="fr-CA" sz="4200" dirty="0" smtClean="0"/>
              <a:t>L’Eucharistie, sacrement de l’unité</a:t>
            </a:r>
            <a:endParaRPr lang="en-US" sz="4200" dirty="0" smtClean="0"/>
          </a:p>
          <a:p>
            <a:endParaRPr lang="en-US" dirty="0"/>
          </a:p>
        </p:txBody>
      </p:sp>
    </p:spTree>
    <p:extLst>
      <p:ext uri="{BB962C8B-B14F-4D97-AF65-F5344CB8AC3E}">
        <p14:creationId xmlns:p14="http://schemas.microsoft.com/office/powerpoint/2010/main" val="3412301280"/>
      </p:ext>
    </p:extLst>
  </p:cSld>
  <p:clrMapOvr>
    <a:masterClrMapping/>
  </p:clrMapOvr>
  <mc:AlternateContent xmlns:mc="http://schemas.openxmlformats.org/markup-compatibility/2006" xmlns:p14="http://schemas.microsoft.com/office/powerpoint/2010/main">
    <mc:Choice Requires="p14">
      <p:transition spd="slow" p14:dur="1500" advTm="16039">
        <p:split orient="vert"/>
      </p:transition>
    </mc:Choice>
    <mc:Fallback xmlns="">
      <p:transition spd="slow" advTm="16039">
        <p:split orient="vert"/>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2.6|3.2|3.5"/>
</p:tagLst>
</file>

<file path=ppt/tags/tag10.xml><?xml version="1.0" encoding="utf-8"?>
<p:tagLst xmlns:a="http://schemas.openxmlformats.org/drawingml/2006/main" xmlns:r="http://schemas.openxmlformats.org/officeDocument/2006/relationships" xmlns:p="http://schemas.openxmlformats.org/presentationml/2006/main">
  <p:tag name="TIMING" val="|0.8"/>
</p:tagLst>
</file>

<file path=ppt/tags/tag2.xml><?xml version="1.0" encoding="utf-8"?>
<p:tagLst xmlns:a="http://schemas.openxmlformats.org/drawingml/2006/main" xmlns:r="http://schemas.openxmlformats.org/officeDocument/2006/relationships" xmlns:p="http://schemas.openxmlformats.org/presentationml/2006/main">
  <p:tag name="TIMING" val="|3.3|3.7|5.7|10.8"/>
</p:tagLst>
</file>

<file path=ppt/tags/tag3.xml><?xml version="1.0" encoding="utf-8"?>
<p:tagLst xmlns:a="http://schemas.openxmlformats.org/drawingml/2006/main" xmlns:r="http://schemas.openxmlformats.org/officeDocument/2006/relationships" xmlns:p="http://schemas.openxmlformats.org/presentationml/2006/main">
  <p:tag name="TIMING" val="|1.5|2.6|21.5|12.1|18"/>
</p:tagLst>
</file>

<file path=ppt/tags/tag4.xml><?xml version="1.0" encoding="utf-8"?>
<p:tagLst xmlns:a="http://schemas.openxmlformats.org/drawingml/2006/main" xmlns:r="http://schemas.openxmlformats.org/officeDocument/2006/relationships" xmlns:p="http://schemas.openxmlformats.org/presentationml/2006/main">
  <p:tag name="TIMING" val="|1.1|8.8|8.4"/>
</p:tagLst>
</file>

<file path=ppt/tags/tag5.xml><?xml version="1.0" encoding="utf-8"?>
<p:tagLst xmlns:a="http://schemas.openxmlformats.org/drawingml/2006/main" xmlns:r="http://schemas.openxmlformats.org/officeDocument/2006/relationships" xmlns:p="http://schemas.openxmlformats.org/presentationml/2006/main">
  <p:tag name="TIMING" val="|2.5|2.9"/>
</p:tagLst>
</file>

<file path=ppt/tags/tag6.xml><?xml version="1.0" encoding="utf-8"?>
<p:tagLst xmlns:a="http://schemas.openxmlformats.org/drawingml/2006/main" xmlns:r="http://schemas.openxmlformats.org/officeDocument/2006/relationships" xmlns:p="http://schemas.openxmlformats.org/presentationml/2006/main">
  <p:tag name="TIMING" val="|4.3"/>
</p:tagLst>
</file>

<file path=ppt/tags/tag7.xml><?xml version="1.0" encoding="utf-8"?>
<p:tagLst xmlns:a="http://schemas.openxmlformats.org/drawingml/2006/main" xmlns:r="http://schemas.openxmlformats.org/officeDocument/2006/relationships" xmlns:p="http://schemas.openxmlformats.org/presentationml/2006/main">
  <p:tag name="TIMING" val="|4.2|3.2"/>
</p:tagLst>
</file>

<file path=ppt/tags/tag8.xml><?xml version="1.0" encoding="utf-8"?>
<p:tagLst xmlns:a="http://schemas.openxmlformats.org/drawingml/2006/main" xmlns:r="http://schemas.openxmlformats.org/officeDocument/2006/relationships" xmlns:p="http://schemas.openxmlformats.org/presentationml/2006/main">
  <p:tag name="TIMING" val="|1.5|3.9"/>
</p:tagLst>
</file>

<file path=ppt/tags/tag9.xml><?xml version="1.0" encoding="utf-8"?>
<p:tagLst xmlns:a="http://schemas.openxmlformats.org/drawingml/2006/main" xmlns:r="http://schemas.openxmlformats.org/officeDocument/2006/relationships" xmlns:p="http://schemas.openxmlformats.org/presentationml/2006/main">
  <p:tag name="TIMING" val="|8.1|1.4"/>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2025</TotalTime>
  <Words>1188</Words>
  <Application>Microsoft Office PowerPoint</Application>
  <PresentationFormat>Grand écran</PresentationFormat>
  <Paragraphs>179</Paragraphs>
  <Slides>31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31</vt:i4>
      </vt:variant>
    </vt:vector>
  </HeadingPairs>
  <TitlesOfParts>
    <vt:vector size="36" baseType="lpstr">
      <vt:lpstr>Arial</vt:lpstr>
      <vt:lpstr>Calibri</vt:lpstr>
      <vt:lpstr>Calibri Light</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Soeurs Clarisse</dc:creator>
  <cp:lastModifiedBy>Niviciat</cp:lastModifiedBy>
  <cp:revision>162</cp:revision>
  <cp:lastPrinted>2018-03-09T00:13:54Z</cp:lastPrinted>
  <dcterms:created xsi:type="dcterms:W3CDTF">2017-10-22T21:22:30Z</dcterms:created>
  <dcterms:modified xsi:type="dcterms:W3CDTF">2018-05-19T19:27:02Z</dcterms:modified>
</cp:coreProperties>
</file>